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0.jpg" ContentType="image/png"/>
  <Override PartName="/ppt/media/image91.jpg" ContentType="image/png"/>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notesMasterIdLst>
    <p:notesMasterId r:id="rId71"/>
  </p:notesMasterIdLst>
  <p:sldIdLst>
    <p:sldId id="258" r:id="rId4"/>
    <p:sldId id="261" r:id="rId5"/>
    <p:sldId id="262" r:id="rId6"/>
    <p:sldId id="268" r:id="rId7"/>
    <p:sldId id="274" r:id="rId8"/>
    <p:sldId id="275" r:id="rId9"/>
    <p:sldId id="278" r:id="rId10"/>
    <p:sldId id="276" r:id="rId11"/>
    <p:sldId id="277" r:id="rId12"/>
    <p:sldId id="263" r:id="rId13"/>
    <p:sldId id="314" r:id="rId14"/>
    <p:sldId id="315" r:id="rId15"/>
    <p:sldId id="316" r:id="rId16"/>
    <p:sldId id="317" r:id="rId17"/>
    <p:sldId id="318" r:id="rId18"/>
    <p:sldId id="319" r:id="rId19"/>
    <p:sldId id="320" r:id="rId20"/>
    <p:sldId id="321" r:id="rId21"/>
    <p:sldId id="322" r:id="rId22"/>
    <p:sldId id="323" r:id="rId23"/>
    <p:sldId id="264" r:id="rId24"/>
    <p:sldId id="324" r:id="rId25"/>
    <p:sldId id="325" r:id="rId26"/>
    <p:sldId id="326" r:id="rId27"/>
    <p:sldId id="327" r:id="rId28"/>
    <p:sldId id="328" r:id="rId29"/>
    <p:sldId id="329"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265" r:id="rId43"/>
    <p:sldId id="271" r:id="rId44"/>
    <p:sldId id="279" r:id="rId45"/>
    <p:sldId id="281" r:id="rId46"/>
    <p:sldId id="280" r:id="rId47"/>
    <p:sldId id="282" r:id="rId48"/>
    <p:sldId id="285" r:id="rId49"/>
    <p:sldId id="289" r:id="rId50"/>
    <p:sldId id="284" r:id="rId51"/>
    <p:sldId id="291" r:id="rId52"/>
    <p:sldId id="292" r:id="rId53"/>
    <p:sldId id="294" r:id="rId54"/>
    <p:sldId id="293" r:id="rId55"/>
    <p:sldId id="295" r:id="rId56"/>
    <p:sldId id="296" r:id="rId57"/>
    <p:sldId id="297" r:id="rId58"/>
    <p:sldId id="333" r:id="rId59"/>
    <p:sldId id="331" r:id="rId60"/>
    <p:sldId id="330" r:id="rId61"/>
    <p:sldId id="334" r:id="rId62"/>
    <p:sldId id="266" r:id="rId63"/>
    <p:sldId id="298" r:id="rId64"/>
    <p:sldId id="299" r:id="rId65"/>
    <p:sldId id="300" r:id="rId66"/>
    <p:sldId id="267" r:id="rId67"/>
    <p:sldId id="335" r:id="rId68"/>
    <p:sldId id="336" r:id="rId69"/>
    <p:sldId id="337"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2937" autoAdjust="0"/>
  </p:normalViewPr>
  <p:slideViewPr>
    <p:cSldViewPr snapToGrid="0">
      <p:cViewPr varScale="1">
        <p:scale>
          <a:sx n="107" d="100"/>
          <a:sy n="107" d="100"/>
        </p:scale>
        <p:origin x="7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D950F-C707-46CC-A663-F2CB656C90C7}" type="datetimeFigureOut">
              <a:rPr lang="zh-CN" altLang="en-US" smtClean="0"/>
              <a:t>2017/8/2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6E4A2-6CB2-405A-B94A-ECA89A7B470E}" type="slidenum">
              <a:rPr lang="zh-CN" altLang="en-US" smtClean="0"/>
              <a:t>‹#›</a:t>
            </a:fld>
            <a:endParaRPr lang="zh-CN" altLang="en-US"/>
          </a:p>
        </p:txBody>
      </p:sp>
    </p:spTree>
    <p:extLst>
      <p:ext uri="{BB962C8B-B14F-4D97-AF65-F5344CB8AC3E}">
        <p14:creationId xmlns:p14="http://schemas.microsoft.com/office/powerpoint/2010/main" val="1090689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9021E-1574-4911-9BB3-83BCF07C092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5839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6E4A2-6CB2-405A-B94A-ECA89A7B470E}" type="slidenum">
              <a:rPr lang="zh-CN" altLang="en-US" smtClean="0"/>
              <a:t>47</a:t>
            </a:fld>
            <a:endParaRPr lang="zh-CN" altLang="en-US"/>
          </a:p>
        </p:txBody>
      </p:sp>
    </p:spTree>
    <p:extLst>
      <p:ext uri="{BB962C8B-B14F-4D97-AF65-F5344CB8AC3E}">
        <p14:creationId xmlns:p14="http://schemas.microsoft.com/office/powerpoint/2010/main" val="29493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6E4A2-6CB2-405A-B94A-ECA89A7B470E}" type="slidenum">
              <a:rPr lang="zh-CN" altLang="en-US" smtClean="0"/>
              <a:t>54</a:t>
            </a:fld>
            <a:endParaRPr lang="zh-CN" altLang="en-US"/>
          </a:p>
        </p:txBody>
      </p:sp>
    </p:spTree>
    <p:extLst>
      <p:ext uri="{BB962C8B-B14F-4D97-AF65-F5344CB8AC3E}">
        <p14:creationId xmlns:p14="http://schemas.microsoft.com/office/powerpoint/2010/main" val="326647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58C6E4A2-6CB2-405A-B94A-ECA89A7B470E}" type="slidenum">
              <a:rPr lang="zh-CN" altLang="en-US" smtClean="0"/>
              <a:t>59</a:t>
            </a:fld>
            <a:endParaRPr lang="zh-CN" altLang="en-US"/>
          </a:p>
        </p:txBody>
      </p:sp>
    </p:spTree>
    <p:extLst>
      <p:ext uri="{BB962C8B-B14F-4D97-AF65-F5344CB8AC3E}">
        <p14:creationId xmlns:p14="http://schemas.microsoft.com/office/powerpoint/2010/main" val="2019343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2605060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2097418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3031233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6729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85140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7799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75214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80076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71076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02263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67949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59778"/>
            <a:ext cx="6930081" cy="804049"/>
          </a:xfrm>
        </p:spPr>
        <p:txBody>
          <a:bodyPr/>
          <a:lstStyle/>
          <a:p>
            <a:r>
              <a:rPr lang="zh-CN" altLang="en-US" dirty="0"/>
              <a:t>单击此处编辑母版标题样式</a:t>
            </a:r>
          </a:p>
        </p:txBody>
      </p:sp>
      <p:sp>
        <p:nvSpPr>
          <p:cNvPr id="3" name="内容占位符 2"/>
          <p:cNvSpPr>
            <a:spLocks noGrp="1"/>
          </p:cNvSpPr>
          <p:nvPr>
            <p:ph idx="1"/>
          </p:nvPr>
        </p:nvSpPr>
        <p:spPr>
          <a:xfrm>
            <a:off x="838200" y="1145058"/>
            <a:ext cx="10515600" cy="503190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37797"/>
            <a:ext cx="2293604" cy="1720203"/>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29457" y="0"/>
            <a:ext cx="2438975" cy="1145058"/>
          </a:xfrm>
          <a:prstGeom prst="rect">
            <a:avLst/>
          </a:prstGeom>
        </p:spPr>
      </p:pic>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35431" y="258289"/>
            <a:ext cx="1694026" cy="607026"/>
          </a:xfrm>
          <a:prstGeom prst="rect">
            <a:avLst/>
          </a:prstGeom>
        </p:spPr>
      </p:pic>
    </p:spTree>
    <p:extLst>
      <p:ext uri="{BB962C8B-B14F-4D97-AF65-F5344CB8AC3E}">
        <p14:creationId xmlns:p14="http://schemas.microsoft.com/office/powerpoint/2010/main" val="6299442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791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00022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95025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2D499B-720C-4726-B338-FB2DC141AF0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506F41C3-1ED0-43C2-90F8-F3C50C3083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a:p>
        </p:txBody>
      </p:sp>
      <p:sp>
        <p:nvSpPr>
          <p:cNvPr id="4" name="日期占位符 3">
            <a:extLst>
              <a:ext uri="{FF2B5EF4-FFF2-40B4-BE49-F238E27FC236}">
                <a16:creationId xmlns:a16="http://schemas.microsoft.com/office/drawing/2014/main" id="{3D68D212-00D2-41F4-BF73-B80EB24C1222}"/>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60949FAB-5820-4E02-9B92-BF44BFBA679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2762060-1AD6-4B6E-AA9C-A345E2282B69}"/>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2648653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FBC10-8453-4F6E-8DCB-AF814C2E2F1B}"/>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6C4C587D-6647-468F-88D1-E6B6EB818D2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62B1E817-E590-4995-BE15-A21742C6150E}"/>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6FA72A84-9C25-4D41-89C3-90CBA7DB94E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5F6BE61A-5890-4F0B-A57D-6D79129EC875}"/>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4907113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6173A-B42E-4B63-A80F-292DA323A71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6E5ACCC0-3BA0-4844-AEA1-B896F149DB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C14C8F5-A9BD-4D43-B48A-418D30BB0166}"/>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652D4615-73FB-40A3-8546-E89D1AB4ECF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4E246BE-1AB9-4D33-B7FC-EC7623400EA7}"/>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3955748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8964E-C22E-4BCB-A5B2-2A0253A330D9}"/>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A3F2E2C1-A390-44D8-9F4F-D3FF8B33FD9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a:extLst>
              <a:ext uri="{FF2B5EF4-FFF2-40B4-BE49-F238E27FC236}">
                <a16:creationId xmlns:a16="http://schemas.microsoft.com/office/drawing/2014/main" id="{85032DA1-DBA8-465B-AB80-79BABACA618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DA227FB6-866F-41F4-A625-5846FBCC520F}"/>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6" name="页脚占位符 5">
            <a:extLst>
              <a:ext uri="{FF2B5EF4-FFF2-40B4-BE49-F238E27FC236}">
                <a16:creationId xmlns:a16="http://schemas.microsoft.com/office/drawing/2014/main" id="{F756DACA-05A9-44F1-891F-13E17432DD30}"/>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8087665-402B-4AFB-BCD0-D18D8257AB2F}"/>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3556973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7F549-337A-4B60-8A7A-255ED32E64C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40CCEA8F-EF81-4544-B1B9-3B936C2702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9746182-171A-4EAD-AEB9-DCEB376CC56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a:extLst>
              <a:ext uri="{FF2B5EF4-FFF2-40B4-BE49-F238E27FC236}">
                <a16:creationId xmlns:a16="http://schemas.microsoft.com/office/drawing/2014/main" id="{B262E323-1BDD-410B-BCF9-960F8CC3C1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11D93C8-169B-4FFD-B3F2-B099AD8764F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C67B292B-BC78-4B51-8573-B0FCBC5D9762}"/>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8" name="页脚占位符 7">
            <a:extLst>
              <a:ext uri="{FF2B5EF4-FFF2-40B4-BE49-F238E27FC236}">
                <a16:creationId xmlns:a16="http://schemas.microsoft.com/office/drawing/2014/main" id="{B01F6344-12B1-4B44-8784-DD92F0958A8B}"/>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6D1E2350-2B63-443A-9807-5F34ECA79E51}"/>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3918546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3067C-EA00-4AA2-879A-D2AB159904DD}"/>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AF2CA318-8E10-456D-B779-DDB73B6FDD18}"/>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4" name="页脚占位符 3">
            <a:extLst>
              <a:ext uri="{FF2B5EF4-FFF2-40B4-BE49-F238E27FC236}">
                <a16:creationId xmlns:a16="http://schemas.microsoft.com/office/drawing/2014/main" id="{3949CEF1-2E92-4CF9-BB8D-F9AEDD7146C6}"/>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71BF559B-4058-4642-B8B6-0F811F86E5EA}"/>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11289452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E5113D-DC53-4408-8597-B2D5D31C18B0}"/>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3" name="页脚占位符 2">
            <a:extLst>
              <a:ext uri="{FF2B5EF4-FFF2-40B4-BE49-F238E27FC236}">
                <a16:creationId xmlns:a16="http://schemas.microsoft.com/office/drawing/2014/main" id="{836A24EA-7F7D-4B42-8269-1349C825BE69}"/>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7A69858C-134B-43D6-B002-D52FC547B163}"/>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481555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36166847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6B705-627F-40C1-A0F1-3C8C745C25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FD66E66D-A40A-48E0-A54A-94937F7BD0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a:extLst>
              <a:ext uri="{FF2B5EF4-FFF2-40B4-BE49-F238E27FC236}">
                <a16:creationId xmlns:a16="http://schemas.microsoft.com/office/drawing/2014/main" id="{BAD9B2F7-7231-42D9-8ED0-78F102D90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BE1D89C-7210-480F-A9B8-2B8882740254}"/>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6" name="页脚占位符 5">
            <a:extLst>
              <a:ext uri="{FF2B5EF4-FFF2-40B4-BE49-F238E27FC236}">
                <a16:creationId xmlns:a16="http://schemas.microsoft.com/office/drawing/2014/main" id="{A5EEC509-E883-4A59-8E1D-C4F0CB05946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FB8D62D-767C-4A5A-9432-363CA1674E4E}"/>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36389832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1C06B-387C-4D6F-AAA2-077A944489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ED7EEF04-84D9-4505-B409-B2F80FB74B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3F92637A-2C6C-4C0E-8977-B1286983E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E61A26C-5C50-4188-A3C2-14D0D572F642}"/>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6" name="页脚占位符 5">
            <a:extLst>
              <a:ext uri="{FF2B5EF4-FFF2-40B4-BE49-F238E27FC236}">
                <a16:creationId xmlns:a16="http://schemas.microsoft.com/office/drawing/2014/main" id="{52DBEF71-81EE-4092-89AC-4D64856BA8F0}"/>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4ED476B7-FC76-4201-8A6D-FF1019B42DAA}"/>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1525921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E8DE3-FEDB-4CAA-B36A-7B98ECFCE102}"/>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3C20CB2E-4B2F-4CF5-ADA6-825901BB269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C70A104B-00A3-4251-B177-C47068747FB5}"/>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390E320C-AF6B-44FC-8843-DB5E9EE9560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6C3CD00-2B48-4392-BE22-5F47862C0E3C}"/>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489901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9CAB777-A73B-484A-87B3-EDEF69026C2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4A32C127-1C67-4053-921F-5BBB8B93A29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BD569163-E1E3-4B3A-B345-8C3991E54A40}"/>
              </a:ext>
            </a:extLst>
          </p:cNvPr>
          <p:cNvSpPr>
            <a:spLocks noGrp="1"/>
          </p:cNvSpPr>
          <p:nvPr>
            <p:ph type="dt" sz="half" idx="10"/>
          </p:nvPr>
        </p:nvSpPr>
        <p:spPr/>
        <p:txBody>
          <a:body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FE3EE47A-7218-4A8C-92C7-4252E2043D76}"/>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CE39456-88BF-4631-AB14-404480FBD712}"/>
              </a:ext>
            </a:extLst>
          </p:cNvPr>
          <p:cNvSpPr>
            <a:spLocks noGrp="1"/>
          </p:cNvSpPr>
          <p:nvPr>
            <p:ph type="sldNum" sz="quarter" idx="12"/>
          </p:nvPr>
        </p:nvSpPr>
        <p:spPr/>
        <p:txBody>
          <a:bodyPr/>
          <a:lstStyle/>
          <a:p>
            <a:fld id="{D5F4C0F7-8D34-41CB-BC5B-78C33EEFDEA7}" type="slidenum">
              <a:rPr lang="en-US" smtClean="0"/>
              <a:t>‹#›</a:t>
            </a:fld>
            <a:endParaRPr lang="en-US"/>
          </a:p>
        </p:txBody>
      </p:sp>
    </p:spTree>
    <p:extLst>
      <p:ext uri="{BB962C8B-B14F-4D97-AF65-F5344CB8AC3E}">
        <p14:creationId xmlns:p14="http://schemas.microsoft.com/office/powerpoint/2010/main" val="726108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3506230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277923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3786969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1005695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1950696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C2F94BA-BA13-4707-BFA0-12D64084E4D2}" type="datetimeFigureOut">
              <a:rPr lang="zh-CN" altLang="en-US" smtClean="0"/>
              <a:t>2017/8/2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71480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2F94BA-BA13-4707-BFA0-12D64084E4D2}" type="datetimeFigureOut">
              <a:rPr lang="zh-CN" altLang="en-US" smtClean="0"/>
              <a:t>2017/8/2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E2B4BA-71F6-479F-BA3E-478DA8A179EE}" type="slidenum">
              <a:rPr lang="zh-CN" altLang="en-US" smtClean="0"/>
              <a:t>‹#›</a:t>
            </a:fld>
            <a:endParaRPr lang="zh-CN" altLang="en-US"/>
          </a:p>
        </p:txBody>
      </p:sp>
    </p:spTree>
    <p:extLst>
      <p:ext uri="{BB962C8B-B14F-4D97-AF65-F5344CB8AC3E}">
        <p14:creationId xmlns:p14="http://schemas.microsoft.com/office/powerpoint/2010/main" val="2599630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C8C8AD8-37E4-4876-8FC0-AE485A8A06EF}"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2017/8/2</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DF14FD-C371-4021-B7EC-F3AE67B82514}"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242065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F501113-F41F-4A6E-801D-A01F075B72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825974F-295B-4402-B0CA-BFD7819E04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70A2040E-3CF7-421D-9610-22C0698EB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2EB617-41DA-4BE8-A003-32F681BA6861}" type="datetimeFigureOut">
              <a:rPr lang="en-US" smtClean="0"/>
              <a:t>8/2/2017</a:t>
            </a:fld>
            <a:endParaRPr lang="en-US"/>
          </a:p>
        </p:txBody>
      </p:sp>
      <p:sp>
        <p:nvSpPr>
          <p:cNvPr id="5" name="页脚占位符 4">
            <a:extLst>
              <a:ext uri="{FF2B5EF4-FFF2-40B4-BE49-F238E27FC236}">
                <a16:creationId xmlns:a16="http://schemas.microsoft.com/office/drawing/2014/main" id="{AA47B532-52B0-4F78-BC6C-4B40AFE183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F44CA396-13BF-4CC4-BB77-4FBF3C3F3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4C0F7-8D34-41CB-BC5B-78C33EEFDEA7}" type="slidenum">
              <a:rPr lang="en-US" smtClean="0"/>
              <a:t>‹#›</a:t>
            </a:fld>
            <a:endParaRPr lang="en-US"/>
          </a:p>
        </p:txBody>
      </p:sp>
    </p:spTree>
    <p:extLst>
      <p:ext uri="{BB962C8B-B14F-4D97-AF65-F5344CB8AC3E}">
        <p14:creationId xmlns:p14="http://schemas.microsoft.com/office/powerpoint/2010/main" val="37860719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2.xml"/><Relationship Id="rId4" Type="http://schemas.openxmlformats.org/officeDocument/2006/relationships/image" Target="../media/image79.gif"/></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link.zhihu.com/?target=http://yann.lecun.com/exdb/publis/pdf/lecun-01a.pdf" TargetMode="External"/><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91258" y="2757977"/>
            <a:ext cx="11280530" cy="776531"/>
          </a:xfrm>
        </p:spPr>
        <p:txBody>
          <a:bodyPr>
            <a:normAutofit/>
          </a:bodyPr>
          <a:lstStyle/>
          <a:p>
            <a:r>
              <a:rPr lang="en-US" altLang="zh-CN" sz="4400" b="1" i="1" dirty="0">
                <a:latin typeface="Times New Roman" panose="02020603050405020304" pitchFamily="18" charset="0"/>
                <a:cs typeface="Times New Roman" panose="02020603050405020304" pitchFamily="18" charset="0"/>
              </a:rPr>
              <a:t>The Nature Conservancy Fisheries Monitoring</a:t>
            </a:r>
            <a:endParaRPr lang="zh-CN" altLang="en-US" sz="4400" b="1" i="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92" y="522410"/>
            <a:ext cx="2286000" cy="8191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722" y="263769"/>
            <a:ext cx="3142801" cy="1475493"/>
          </a:xfrm>
          <a:prstGeom prst="rect">
            <a:avLst/>
          </a:prstGeom>
        </p:spPr>
      </p:pic>
      <p:sp>
        <p:nvSpPr>
          <p:cNvPr id="6" name="文本框 5"/>
          <p:cNvSpPr txBox="1"/>
          <p:nvPr/>
        </p:nvSpPr>
        <p:spPr>
          <a:xfrm>
            <a:off x="8492588" y="5139862"/>
            <a:ext cx="275384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rPr>
              <a:t>程广钊  许正创  苏  顺</a:t>
            </a:r>
            <a:endParaRPr kumimoji="0" lang="en-US" altLang="zh-CN" sz="2000" b="0" i="0" u="none" strike="noStrike" kern="1200" cap="none" spc="0" normalizeH="0" baseline="0" noProof="0" dirty="0">
              <a:ln>
                <a:noFill/>
              </a:ln>
              <a:solidFill>
                <a:prstClr val="black"/>
              </a:solidFill>
              <a:effectLst/>
              <a:uLnTx/>
              <a:uFillTx/>
              <a:latin typeface="华文新魏" panose="02010800040101010101" pitchFamily="2" charset="-122"/>
              <a:ea typeface="华文新魏" panose="020108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Aug. , 2nd, 2017</a:t>
            </a: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23698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23455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TWO</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31854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磨刀不误砍柴功</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zh-CN" altLang="en-US" sz="4000" b="1" spc="600" dirty="0">
                <a:latin typeface="+mj-ea"/>
                <a:ea typeface="+mj-ea"/>
                <a:cs typeface="Arial" pitchFamily="34" charset="0"/>
              </a:rPr>
              <a:t>图像预处理</a:t>
            </a:r>
          </a:p>
          <a:p>
            <a:endParaRPr lang="zh-CN" altLang="en-US" sz="4000" b="1" spc="600" dirty="0">
              <a:latin typeface="+mj-ea"/>
              <a:ea typeface="+mj-ea"/>
              <a:cs typeface="Arial" pitchFamily="34" charset="0"/>
            </a:endParaRPr>
          </a:p>
        </p:txBody>
      </p:sp>
      <p:sp>
        <p:nvSpPr>
          <p:cNvPr id="7" name="文本框 21"/>
          <p:cNvSpPr txBox="1">
            <a:spLocks noChangeArrowheads="1"/>
          </p:cNvSpPr>
          <p:nvPr/>
        </p:nvSpPr>
        <p:spPr bwMode="auto">
          <a:xfrm>
            <a:off x="2115144" y="1968264"/>
            <a:ext cx="1500732"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2</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119023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latin typeface="微软雅黑" panose="020B0503020204020204" pitchFamily="34" charset="-122"/>
                <a:ea typeface="微软雅黑" panose="020B0503020204020204" pitchFamily="34" charset="-122"/>
              </a:rPr>
              <a:t>图像预处理</a:t>
            </a:r>
          </a:p>
        </p:txBody>
      </p:sp>
      <p:sp>
        <p:nvSpPr>
          <p:cNvPr id="3" name="内容占位符 2"/>
          <p:cNvSpPr>
            <a:spLocks noGrp="1"/>
          </p:cNvSpPr>
          <p:nvPr>
            <p:ph idx="1"/>
          </p:nvPr>
        </p:nvSpPr>
        <p:spPr>
          <a:xfrm>
            <a:off x="838200" y="897643"/>
            <a:ext cx="10515600" cy="5031905"/>
          </a:xfrm>
        </p:spPr>
        <p:txBody>
          <a:bodyPr>
            <a:normAutofit fontScale="55000" lnSpcReduction="20000"/>
          </a:bodyPr>
          <a:lstStyle/>
          <a:p>
            <a:r>
              <a:rPr kumimoji="1" lang="zh-CN" altLang="en-US" dirty="0"/>
              <a:t>原因：</a:t>
            </a:r>
            <a:endParaRPr kumimoji="1" lang="en-US" altLang="zh-CN" dirty="0"/>
          </a:p>
          <a:p>
            <a:r>
              <a:rPr lang="zh-CN" altLang="en-US" dirty="0">
                <a:latin typeface="+mn-ea"/>
              </a:rPr>
              <a:t>官网上所给的数据集的八个分类的训练集中的数据十分的不平衡。</a:t>
            </a:r>
          </a:p>
          <a:p>
            <a:pPr algn="just">
              <a:lnSpc>
                <a:spcPct val="150000"/>
              </a:lnSpc>
            </a:pPr>
            <a:r>
              <a:rPr kumimoji="1" lang="zh-CN" altLang="en-US" dirty="0"/>
              <a:t>处理：</a:t>
            </a:r>
            <a:endParaRPr kumimoji="1" lang="en-US" altLang="zh-CN" dirty="0"/>
          </a:p>
          <a:p>
            <a:pPr algn="just">
              <a:lnSpc>
                <a:spcPct val="150000"/>
              </a:lnSpc>
            </a:pPr>
            <a:r>
              <a:rPr lang="en-US" altLang="zh-CN" b="1" dirty="0">
                <a:latin typeface="+mn-ea"/>
              </a:rPr>
              <a:t>1.</a:t>
            </a:r>
            <a:r>
              <a:rPr lang="zh-CN" altLang="en-US" b="1" dirty="0">
                <a:latin typeface="+mn-ea"/>
              </a:rPr>
              <a:t>对图像进行，大小／旋转／左右对调／上下等操纵</a:t>
            </a:r>
            <a:endParaRPr lang="en-US" altLang="zh-CN" b="1" dirty="0">
              <a:latin typeface="+mn-ea"/>
            </a:endParaRPr>
          </a:p>
          <a:p>
            <a:pPr>
              <a:lnSpc>
                <a:spcPct val="150000"/>
              </a:lnSpc>
            </a:pPr>
            <a:r>
              <a:rPr lang="en-US" altLang="zh-CN" i="1" dirty="0"/>
              <a:t>Out1	= </a:t>
            </a:r>
            <a:r>
              <a:rPr lang="en-US" altLang="zh-CN" i="1" dirty="0" err="1"/>
              <a:t>img.resize</a:t>
            </a:r>
            <a:r>
              <a:rPr lang="en-US" altLang="zh-CN" i="1" dirty="0"/>
              <a:t>((500, 500), </a:t>
            </a:r>
            <a:r>
              <a:rPr lang="en-US" altLang="zh-CN" i="1" dirty="0" err="1"/>
              <a:t>Image.ANTIALIAS</a:t>
            </a:r>
            <a:r>
              <a:rPr lang="en-US" altLang="zh-CN" i="1" dirty="0"/>
              <a:t>)  	# </a:t>
            </a:r>
            <a:r>
              <a:rPr lang="zh-CN" altLang="en-US" i="1" dirty="0"/>
              <a:t>改变图片大小</a:t>
            </a:r>
            <a:br>
              <a:rPr lang="zh-CN" altLang="en-US" i="1" dirty="0"/>
            </a:br>
            <a:r>
              <a:rPr lang="en-US" altLang="zh-CN" i="1" dirty="0"/>
              <a:t>Out2	= </a:t>
            </a:r>
            <a:r>
              <a:rPr lang="en-US" altLang="zh-CN" i="1" dirty="0" err="1"/>
              <a:t>img.rotate</a:t>
            </a:r>
            <a:r>
              <a:rPr lang="en-US" altLang="zh-CN" i="1" dirty="0"/>
              <a:t>(45)  			# </a:t>
            </a:r>
            <a:r>
              <a:rPr lang="zh-CN" altLang="en-US" i="1" dirty="0"/>
              <a:t>逆时针旋转 </a:t>
            </a:r>
            <a:r>
              <a:rPr lang="en-US" altLang="zh-CN" i="1" dirty="0"/>
              <a:t>45 </a:t>
            </a:r>
            <a:r>
              <a:rPr lang="zh-CN" altLang="en-US" i="1" dirty="0"/>
              <a:t>度角。</a:t>
            </a:r>
            <a:br>
              <a:rPr lang="zh-CN" altLang="en-US" i="1" dirty="0"/>
            </a:br>
            <a:r>
              <a:rPr lang="en-US" altLang="zh-CN" i="1" dirty="0"/>
              <a:t>Out3	= </a:t>
            </a:r>
            <a:r>
              <a:rPr lang="en-US" altLang="zh-CN" i="1" dirty="0" err="1"/>
              <a:t>img.transpose</a:t>
            </a:r>
            <a:r>
              <a:rPr lang="en-US" altLang="zh-CN" i="1" dirty="0"/>
              <a:t>(</a:t>
            </a:r>
            <a:r>
              <a:rPr lang="en-US" altLang="zh-CN" i="1" dirty="0" err="1"/>
              <a:t>Image.FLIP_LEFT_RIGHT</a:t>
            </a:r>
            <a:r>
              <a:rPr lang="en-US" altLang="zh-CN" i="1" dirty="0"/>
              <a:t>)  	# </a:t>
            </a:r>
            <a:r>
              <a:rPr lang="zh-CN" altLang="en-US" i="1" dirty="0"/>
              <a:t>左右对换。</a:t>
            </a:r>
            <a:br>
              <a:rPr lang="zh-CN" altLang="en-US" i="1" dirty="0"/>
            </a:br>
            <a:r>
              <a:rPr lang="en-US" altLang="zh-CN" i="1" dirty="0"/>
              <a:t>Out4	= </a:t>
            </a:r>
            <a:r>
              <a:rPr lang="en-US" altLang="zh-CN" i="1" dirty="0" err="1"/>
              <a:t>img.transpose</a:t>
            </a:r>
            <a:r>
              <a:rPr lang="en-US" altLang="zh-CN" i="1" dirty="0"/>
              <a:t>(</a:t>
            </a:r>
            <a:r>
              <a:rPr lang="en-US" altLang="zh-CN" i="1" dirty="0" err="1"/>
              <a:t>Image.FLIP_TOP_BOTTOM</a:t>
            </a:r>
            <a:r>
              <a:rPr lang="en-US" altLang="zh-CN" i="1" dirty="0"/>
              <a:t>) 	# </a:t>
            </a:r>
            <a:r>
              <a:rPr lang="zh-CN" altLang="en-US" i="1" dirty="0"/>
              <a:t>上下对换。</a:t>
            </a:r>
            <a:br>
              <a:rPr lang="zh-CN" altLang="en-US" i="1" dirty="0"/>
            </a:br>
            <a:r>
              <a:rPr lang="en-US" altLang="zh-CN" i="1" dirty="0"/>
              <a:t>Out5 	= </a:t>
            </a:r>
            <a:r>
              <a:rPr lang="en-US" altLang="zh-CN" i="1" dirty="0" err="1"/>
              <a:t>img.transpose</a:t>
            </a:r>
            <a:r>
              <a:rPr lang="en-US" altLang="zh-CN" i="1" dirty="0"/>
              <a:t>(Image.ROTATE_90)  	# </a:t>
            </a:r>
            <a:r>
              <a:rPr lang="zh-CN" altLang="en-US" i="1" dirty="0"/>
              <a:t>旋转 </a:t>
            </a:r>
            <a:r>
              <a:rPr lang="en-US" altLang="zh-CN" i="1" dirty="0"/>
              <a:t>90 </a:t>
            </a:r>
            <a:r>
              <a:rPr lang="zh-CN" altLang="en-US" i="1" dirty="0"/>
              <a:t>度角。</a:t>
            </a:r>
            <a:endParaRPr lang="en-US" altLang="zh-CN" dirty="0">
              <a:latin typeface="+mn-ea"/>
            </a:endParaRPr>
          </a:p>
          <a:p>
            <a:pPr algn="just">
              <a:lnSpc>
                <a:spcPct val="150000"/>
              </a:lnSpc>
            </a:pPr>
            <a:r>
              <a:rPr lang="en-US" altLang="zh-CN" b="1" dirty="0">
                <a:latin typeface="+mn-ea"/>
              </a:rPr>
              <a:t>2.</a:t>
            </a:r>
            <a:r>
              <a:rPr lang="zh-CN" altLang="en-US" b="1" dirty="0">
                <a:latin typeface="+mn-ea"/>
              </a:rPr>
              <a:t>对图像进行，滤镜／亮度／像素／</a:t>
            </a:r>
            <a:r>
              <a:rPr lang="en-US" altLang="zh-CN" b="1" dirty="0" err="1">
                <a:latin typeface="+mn-ea"/>
              </a:rPr>
              <a:t>ImageEnhance</a:t>
            </a:r>
            <a:r>
              <a:rPr lang="zh-CN" altLang="en-US" b="1" dirty="0">
                <a:latin typeface="+mn-ea"/>
              </a:rPr>
              <a:t>图像加强</a:t>
            </a:r>
            <a:endParaRPr lang="en-US" altLang="zh-CN" b="1" dirty="0">
              <a:latin typeface="+mn-ea"/>
            </a:endParaRPr>
          </a:p>
          <a:p>
            <a:pPr algn="just">
              <a:lnSpc>
                <a:spcPct val="150000"/>
              </a:lnSpc>
            </a:pPr>
            <a:r>
              <a:rPr lang="en-US" altLang="zh-CN" i="1" dirty="0"/>
              <a:t>Change1 = </a:t>
            </a:r>
            <a:r>
              <a:rPr lang="en-US" altLang="zh-CN" i="1" dirty="0" err="1"/>
              <a:t>img.filter</a:t>
            </a:r>
            <a:r>
              <a:rPr lang="en-US" altLang="zh-CN" i="1" dirty="0"/>
              <a:t>(</a:t>
            </a:r>
            <a:r>
              <a:rPr lang="en-US" altLang="zh-CN" i="1" dirty="0" err="1"/>
              <a:t>ImageFilter.DETAIL</a:t>
            </a:r>
            <a:r>
              <a:rPr lang="en-US" altLang="zh-CN" i="1" dirty="0"/>
              <a:t>)</a:t>
            </a:r>
            <a:r>
              <a:rPr lang="zh-CN" altLang="en-US" i="1" dirty="0"/>
              <a:t>     </a:t>
            </a:r>
            <a:r>
              <a:rPr lang="en-US" altLang="zh-CN" i="1" dirty="0"/>
              <a:t>	#</a:t>
            </a:r>
            <a:r>
              <a:rPr lang="zh-CN" altLang="en-US" i="1" dirty="0"/>
              <a:t>滤镜</a:t>
            </a:r>
            <a:endParaRPr lang="en-US" altLang="zh-CN" dirty="0">
              <a:latin typeface="+mn-ea"/>
            </a:endParaRPr>
          </a:p>
          <a:p>
            <a:r>
              <a:rPr lang="en-US" altLang="zh-CN" i="1" dirty="0"/>
              <a:t>Change2</a:t>
            </a:r>
            <a:r>
              <a:rPr lang="zh-CN" altLang="en-US" i="1" dirty="0"/>
              <a:t> </a:t>
            </a:r>
            <a:r>
              <a:rPr lang="en-US" altLang="zh-CN" i="1" dirty="0"/>
              <a:t>= </a:t>
            </a:r>
            <a:r>
              <a:rPr lang="en-US" altLang="zh-CN" i="1" dirty="0" err="1"/>
              <a:t>change.point</a:t>
            </a:r>
            <a:r>
              <a:rPr lang="en-US" altLang="zh-CN" i="1" dirty="0"/>
              <a:t>(lambda </a:t>
            </a:r>
            <a:r>
              <a:rPr lang="en-US" altLang="zh-CN" i="1" dirty="0" err="1"/>
              <a:t>i</a:t>
            </a:r>
            <a:r>
              <a:rPr lang="en-US" altLang="zh-CN" i="1" dirty="0"/>
              <a:t> : </a:t>
            </a:r>
            <a:r>
              <a:rPr lang="en-US" altLang="zh-CN" i="1" dirty="0" err="1"/>
              <a:t>i</a:t>
            </a:r>
            <a:r>
              <a:rPr lang="en-US" altLang="zh-CN" i="1" dirty="0"/>
              <a:t> * 1.2)</a:t>
            </a:r>
            <a:r>
              <a:rPr lang="zh-CN" altLang="en-US" i="1" dirty="0"/>
              <a:t>  </a:t>
            </a:r>
            <a:r>
              <a:rPr lang="en-US" altLang="zh-CN" i="1" dirty="0"/>
              <a:t>	#</a:t>
            </a:r>
            <a:r>
              <a:rPr lang="zh-CN" altLang="en-US" i="1" dirty="0"/>
              <a:t>亮度</a:t>
            </a:r>
            <a:endParaRPr kumimoji="1" lang="en-US" altLang="zh-CN" dirty="0"/>
          </a:p>
          <a:p>
            <a:r>
              <a:rPr lang="en-US" altLang="zh-CN" i="1" dirty="0"/>
              <a:t>Change3</a:t>
            </a:r>
            <a:r>
              <a:rPr lang="zh-CN" altLang="en-US" i="1" dirty="0"/>
              <a:t> </a:t>
            </a:r>
            <a:r>
              <a:rPr lang="en-US" altLang="zh-CN" i="1" dirty="0"/>
              <a:t>=</a:t>
            </a:r>
            <a:r>
              <a:rPr lang="mr-IN" altLang="zh-CN" i="1" dirty="0"/>
              <a:t> </a:t>
            </a:r>
            <a:r>
              <a:rPr lang="mr-IN" altLang="zh-CN" i="1" dirty="0" err="1"/>
              <a:t>img.resize</a:t>
            </a:r>
            <a:r>
              <a:rPr lang="mr-IN" altLang="zh-CN" i="1" dirty="0"/>
              <a:t>((1280, 1280))</a:t>
            </a:r>
            <a:r>
              <a:rPr lang="en-US" altLang="zh-CN" i="1" dirty="0"/>
              <a:t>		#</a:t>
            </a:r>
            <a:r>
              <a:rPr lang="zh-CN" altLang="en-US" i="1" dirty="0"/>
              <a:t>像素</a:t>
            </a:r>
            <a:endParaRPr kumimoji="1" lang="zh-CN" altLang="en-US" dirty="0"/>
          </a:p>
          <a:p>
            <a:endParaRPr lang="zh-CN" altLang="en-US" dirty="0"/>
          </a:p>
        </p:txBody>
      </p:sp>
      <p:pic>
        <p:nvPicPr>
          <p:cNvPr id="4" name="内容占位符 3">
            <a:extLst>
              <a:ext uri="{FF2B5EF4-FFF2-40B4-BE49-F238E27FC236}">
                <a16:creationId xmlns:a16="http://schemas.microsoft.com/office/drawing/2014/main" id="{295A122B-E91E-4E80-A210-B18E40BE304D}"/>
              </a:ext>
            </a:extLst>
          </p:cNvPr>
          <p:cNvPicPr>
            <a:picLocks noChangeAspect="1"/>
          </p:cNvPicPr>
          <p:nvPr/>
        </p:nvPicPr>
        <p:blipFill rotWithShape="1">
          <a:blip r:embed="rId2"/>
          <a:srcRect t="31625" b="43581"/>
          <a:stretch/>
        </p:blipFill>
        <p:spPr>
          <a:xfrm>
            <a:off x="2324100" y="5524413"/>
            <a:ext cx="9029700" cy="1143000"/>
          </a:xfrm>
          <a:prstGeom prst="rect">
            <a:avLst/>
          </a:prstGeom>
        </p:spPr>
      </p:pic>
    </p:spTree>
    <p:extLst>
      <p:ext uri="{BB962C8B-B14F-4D97-AF65-F5344CB8AC3E}">
        <p14:creationId xmlns:p14="http://schemas.microsoft.com/office/powerpoint/2010/main" val="177438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5801" y="1773071"/>
            <a:ext cx="3598640" cy="1980516"/>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450" y="1773070"/>
            <a:ext cx="3577797" cy="198051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0451" y="4531439"/>
            <a:ext cx="3577796" cy="1775135"/>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5801" y="4437917"/>
            <a:ext cx="3598641" cy="1868658"/>
          </a:xfrm>
          <a:prstGeom prst="rect">
            <a:avLst/>
          </a:prstGeom>
        </p:spPr>
      </p:pic>
      <p:sp>
        <p:nvSpPr>
          <p:cNvPr id="8" name="文本框 7"/>
          <p:cNvSpPr txBox="1"/>
          <p:nvPr/>
        </p:nvSpPr>
        <p:spPr>
          <a:xfrm>
            <a:off x="4073273" y="130565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原图</a:t>
            </a:r>
          </a:p>
        </p:txBody>
      </p:sp>
      <p:sp>
        <p:nvSpPr>
          <p:cNvPr id="9" name="文本框 8"/>
          <p:cNvSpPr txBox="1"/>
          <p:nvPr/>
        </p:nvSpPr>
        <p:spPr>
          <a:xfrm>
            <a:off x="9665814" y="130565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滤镜</a:t>
            </a:r>
          </a:p>
        </p:txBody>
      </p:sp>
      <p:sp>
        <p:nvSpPr>
          <p:cNvPr id="10" name="文本框 9"/>
          <p:cNvSpPr txBox="1"/>
          <p:nvPr/>
        </p:nvSpPr>
        <p:spPr>
          <a:xfrm>
            <a:off x="641132" y="620110"/>
            <a:ext cx="274947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mj-cs"/>
              </a:rPr>
              <a:t>原图／滤镜</a:t>
            </a:r>
          </a:p>
        </p:txBody>
      </p:sp>
    </p:spTree>
    <p:extLst>
      <p:ext uri="{BB962C8B-B14F-4D97-AF65-F5344CB8AC3E}">
        <p14:creationId xmlns:p14="http://schemas.microsoft.com/office/powerpoint/2010/main" val="290886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450" y="1773070"/>
            <a:ext cx="3577797" cy="198051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451" y="4531439"/>
            <a:ext cx="3577796" cy="1775135"/>
          </a:xfrm>
          <a:prstGeom prst="rect">
            <a:avLst/>
          </a:prstGeom>
        </p:spPr>
      </p:pic>
      <p:sp>
        <p:nvSpPr>
          <p:cNvPr id="8" name="文本框 7"/>
          <p:cNvSpPr txBox="1"/>
          <p:nvPr/>
        </p:nvSpPr>
        <p:spPr>
          <a:xfrm>
            <a:off x="4073273" y="130565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原图</a:t>
            </a:r>
          </a:p>
        </p:txBody>
      </p:sp>
      <p:sp>
        <p:nvSpPr>
          <p:cNvPr id="9" name="文本框 8"/>
          <p:cNvSpPr txBox="1"/>
          <p:nvPr/>
        </p:nvSpPr>
        <p:spPr>
          <a:xfrm>
            <a:off x="9665814" y="1305658"/>
            <a:ext cx="1326004" cy="369332"/>
          </a:xfrm>
          <a:prstGeom prst="rect">
            <a:avLst/>
          </a:prstGeom>
          <a:noFill/>
        </p:spPr>
        <p:txBody>
          <a:bodyPr wrap="none" rtlCol="0">
            <a:spAutoFit/>
          </a:bodyPr>
          <a:lstStyle/>
          <a:p>
            <a:pPr lvl="0">
              <a:defRPr/>
            </a:pPr>
            <a:r>
              <a:rPr kumimoji="1" lang="zh-CN" altLang="en-US">
                <a:solidFill>
                  <a:prstClr val="black"/>
                </a:solidFill>
              </a:rPr>
              <a:t>原图</a:t>
            </a:r>
            <a:r>
              <a:rPr kumimoji="1" lang="en-US" altLang="zh-CN">
                <a:solidFill>
                  <a:prstClr val="black"/>
                </a:solidFill>
              </a:rPr>
              <a:t>+1.5</a:t>
            </a:r>
            <a:r>
              <a:rPr kumimoji="1" lang="zh-CN" altLang="en-US">
                <a:solidFill>
                  <a:prstClr val="black"/>
                </a:solidFill>
              </a:rPr>
              <a:t>亮</a:t>
            </a:r>
            <a:endPar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641132" y="620110"/>
            <a:ext cx="436850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mj-cs"/>
              </a:rPr>
              <a:t>原图</a:t>
            </a:r>
            <a:r>
              <a:rPr lang="zh-CN" altLang="en-US" sz="4000">
                <a:latin typeface="微软雅黑" panose="020B0503020204020204" pitchFamily="34" charset="-122"/>
                <a:ea typeface="微软雅黑" panose="020B0503020204020204" pitchFamily="34" charset="-122"/>
                <a:cs typeface="+mj-cs"/>
              </a:rPr>
              <a:t>／原图</a:t>
            </a:r>
            <a:r>
              <a:rPr lang="en-US" altLang="zh-CN" sz="4000">
                <a:latin typeface="微软雅黑" panose="020B0503020204020204" pitchFamily="34" charset="-122"/>
                <a:ea typeface="微软雅黑" panose="020B0503020204020204" pitchFamily="34" charset="-122"/>
                <a:cs typeface="+mj-cs"/>
              </a:rPr>
              <a:t>+1.5</a:t>
            </a:r>
            <a:r>
              <a:rPr lang="zh-CN" altLang="en-US" sz="4000">
                <a:latin typeface="微软雅黑" panose="020B0503020204020204" pitchFamily="34" charset="-122"/>
                <a:ea typeface="微软雅黑" panose="020B0503020204020204" pitchFamily="34" charset="-122"/>
                <a:cs typeface="+mj-cs"/>
              </a:rPr>
              <a:t>亮</a:t>
            </a:r>
            <a:endParaRPr lang="en-US" altLang="zh-CN" sz="4000" dirty="0">
              <a:latin typeface="微软雅黑" panose="020B0503020204020204" pitchFamily="34" charset="-122"/>
              <a:ea typeface="微软雅黑" panose="020B0503020204020204" pitchFamily="34" charset="-122"/>
              <a:cs typeface="+mj-cs"/>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5801" y="1771127"/>
            <a:ext cx="3577960" cy="1982459"/>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5800" y="4531439"/>
            <a:ext cx="3757189" cy="1775135"/>
          </a:xfrm>
          <a:prstGeom prst="rect">
            <a:avLst/>
          </a:prstGeom>
        </p:spPr>
      </p:pic>
    </p:spTree>
    <p:extLst>
      <p:ext uri="{BB962C8B-B14F-4D97-AF65-F5344CB8AC3E}">
        <p14:creationId xmlns:p14="http://schemas.microsoft.com/office/powerpoint/2010/main" val="64687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450" y="1773070"/>
            <a:ext cx="3577797" cy="198051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0451" y="4531439"/>
            <a:ext cx="3577796" cy="1775135"/>
          </a:xfrm>
          <a:prstGeom prst="rect">
            <a:avLst/>
          </a:prstGeom>
        </p:spPr>
      </p:pic>
      <p:sp>
        <p:nvSpPr>
          <p:cNvPr id="8" name="文本框 7"/>
          <p:cNvSpPr txBox="1"/>
          <p:nvPr/>
        </p:nvSpPr>
        <p:spPr>
          <a:xfrm>
            <a:off x="4073273" y="130565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原图</a:t>
            </a:r>
          </a:p>
        </p:txBody>
      </p:sp>
      <p:sp>
        <p:nvSpPr>
          <p:cNvPr id="9" name="文本框 8"/>
          <p:cNvSpPr txBox="1"/>
          <p:nvPr/>
        </p:nvSpPr>
        <p:spPr>
          <a:xfrm>
            <a:off x="9665814" y="1305658"/>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滤镜</a:t>
            </a:r>
          </a:p>
        </p:txBody>
      </p:sp>
      <p:sp>
        <p:nvSpPr>
          <p:cNvPr id="10" name="文本框 9"/>
          <p:cNvSpPr txBox="1"/>
          <p:nvPr/>
        </p:nvSpPr>
        <p:spPr>
          <a:xfrm>
            <a:off x="641132" y="620110"/>
            <a:ext cx="436850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latin typeface="微软雅黑" panose="020B0503020204020204" pitchFamily="34" charset="-122"/>
                <a:ea typeface="微软雅黑" panose="020B0503020204020204" pitchFamily="34" charset="-122"/>
                <a:cs typeface="+mj-cs"/>
              </a:rPr>
              <a:t>原图／</a:t>
            </a:r>
            <a:r>
              <a:rPr lang="zh-CN" altLang="en-US" sz="4000">
                <a:latin typeface="微软雅黑" panose="020B0503020204020204" pitchFamily="34" charset="-122"/>
                <a:ea typeface="微软雅黑" panose="020B0503020204020204" pitchFamily="34" charset="-122"/>
                <a:cs typeface="+mj-cs"/>
              </a:rPr>
              <a:t>滤镜</a:t>
            </a:r>
            <a:r>
              <a:rPr lang="en-US" altLang="zh-CN" sz="4000">
                <a:latin typeface="微软雅黑" panose="020B0503020204020204" pitchFamily="34" charset="-122"/>
                <a:ea typeface="微软雅黑" panose="020B0503020204020204" pitchFamily="34" charset="-122"/>
                <a:cs typeface="+mj-cs"/>
              </a:rPr>
              <a:t>+1.5</a:t>
            </a:r>
            <a:r>
              <a:rPr lang="zh-CN" altLang="en-US" sz="4000">
                <a:latin typeface="微软雅黑" panose="020B0503020204020204" pitchFamily="34" charset="-122"/>
                <a:ea typeface="微软雅黑" panose="020B0503020204020204" pitchFamily="34" charset="-122"/>
                <a:cs typeface="+mj-cs"/>
              </a:rPr>
              <a:t>亮</a:t>
            </a:r>
            <a:endParaRPr lang="en-US" altLang="zh-CN" sz="4000" dirty="0">
              <a:latin typeface="微软雅黑" panose="020B0503020204020204" pitchFamily="34" charset="-122"/>
              <a:ea typeface="微软雅黑" panose="020B0503020204020204" pitchFamily="34" charset="-122"/>
              <a:cs typeface="+mj-cs"/>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5801" y="1674989"/>
            <a:ext cx="3772048" cy="2078597"/>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5801" y="4531439"/>
            <a:ext cx="3770526" cy="1909702"/>
          </a:xfrm>
          <a:prstGeom prst="rect">
            <a:avLst/>
          </a:prstGeom>
        </p:spPr>
      </p:pic>
    </p:spTree>
    <p:extLst>
      <p:ext uri="{BB962C8B-B14F-4D97-AF65-F5344CB8AC3E}">
        <p14:creationId xmlns:p14="http://schemas.microsoft.com/office/powerpoint/2010/main" val="55028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131" y="1213274"/>
            <a:ext cx="4330262" cy="2433956"/>
          </a:xfrm>
          <a:prstGeom prst="rect">
            <a:avLst/>
          </a:prstGeom>
        </p:spPr>
      </p:pic>
      <p:sp>
        <p:nvSpPr>
          <p:cNvPr id="12" name="文本框 11"/>
          <p:cNvSpPr txBox="1"/>
          <p:nvPr/>
        </p:nvSpPr>
        <p:spPr>
          <a:xfrm>
            <a:off x="2483096" y="820829"/>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原图</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966" y="1213274"/>
            <a:ext cx="4645572" cy="2476157"/>
          </a:xfrm>
          <a:prstGeom prst="rect">
            <a:avLst/>
          </a:prstGeom>
        </p:spPr>
      </p:pic>
      <p:sp>
        <p:nvSpPr>
          <p:cNvPr id="14" name="文本框 13"/>
          <p:cNvSpPr txBox="1"/>
          <p:nvPr/>
        </p:nvSpPr>
        <p:spPr>
          <a:xfrm>
            <a:off x="8222338" y="823943"/>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原图／检测</a:t>
            </a:r>
          </a:p>
        </p:txBody>
      </p:sp>
      <p:sp>
        <p:nvSpPr>
          <p:cNvPr id="15" name="文本框 14"/>
          <p:cNvSpPr txBox="1"/>
          <p:nvPr/>
        </p:nvSpPr>
        <p:spPr>
          <a:xfrm>
            <a:off x="4981329" y="3616827"/>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修改像素之后</a:t>
            </a:r>
          </a:p>
        </p:txBody>
      </p:sp>
      <p:sp>
        <p:nvSpPr>
          <p:cNvPr id="16" name="文本框 15"/>
          <p:cNvSpPr txBox="1"/>
          <p:nvPr/>
        </p:nvSpPr>
        <p:spPr>
          <a:xfrm>
            <a:off x="3698926" y="412116"/>
            <a:ext cx="413446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（修改像素之后的结果）</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4027" y="4029326"/>
            <a:ext cx="4364267" cy="2776124"/>
          </a:xfrm>
          <a:prstGeom prst="rect">
            <a:avLst/>
          </a:prstGeom>
        </p:spPr>
      </p:pic>
    </p:spTree>
    <p:extLst>
      <p:ext uri="{BB962C8B-B14F-4D97-AF65-F5344CB8AC3E}">
        <p14:creationId xmlns:p14="http://schemas.microsoft.com/office/powerpoint/2010/main" val="4372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6678" y="1567995"/>
            <a:ext cx="11192994" cy="313932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Image Enhance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模块的</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Color</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类：创建一个增强对象，以调整图像的颜色。增强因子为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将产生黑白图像；为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将给出原始图像</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模块的</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Brightness</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类</a:t>
            </a: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创建一个调整图像亮度的增强对象。增强因子为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将产生黑色图像；为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将保持原始图像。</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模块的</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Contrast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类：创建一个调整图像对比度的增强对象。增强因子为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将产生纯灰色图像；为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将保持原始图像。</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模块的</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Sharpness</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类：创建一个调整图像锐度的增强对象。增强因子为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将产生模糊图像；为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将保持原始图像，为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将产生锐化过的图像</a:t>
            </a:r>
            <a:endPar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文本框 4"/>
          <p:cNvSpPr txBox="1"/>
          <p:nvPr/>
        </p:nvSpPr>
        <p:spPr>
          <a:xfrm>
            <a:off x="606678" y="588579"/>
            <a:ext cx="511550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err="1">
                <a:latin typeface="微软雅黑" panose="020B0503020204020204" pitchFamily="34" charset="-122"/>
                <a:ea typeface="微软雅黑" panose="020B0503020204020204" pitchFamily="34" charset="-122"/>
                <a:cs typeface="+mj-cs"/>
              </a:rPr>
              <a:t>ImageEnhance</a:t>
            </a:r>
            <a:r>
              <a:rPr lang="zh-CN" altLang="en-US" sz="4000">
                <a:latin typeface="微软雅黑" panose="020B0503020204020204" pitchFamily="34" charset="-122"/>
                <a:ea typeface="微软雅黑" panose="020B0503020204020204" pitchFamily="34" charset="-122"/>
                <a:cs typeface="+mj-cs"/>
              </a:rPr>
              <a:t>介绍</a:t>
            </a:r>
            <a:r>
              <a:rPr kumimoji="1"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1" lang="en-US" altLang="zh-CN"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06653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8726" y="1727215"/>
            <a:ext cx="4005209" cy="225125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8193" y="1727215"/>
            <a:ext cx="4005208" cy="225125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8193" y="4318751"/>
            <a:ext cx="4005209" cy="2121102"/>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8726" y="4318750"/>
            <a:ext cx="4028075" cy="2121103"/>
          </a:xfrm>
          <a:prstGeom prst="rect">
            <a:avLst/>
          </a:prstGeom>
        </p:spPr>
      </p:pic>
      <p:sp>
        <p:nvSpPr>
          <p:cNvPr id="8" name="文本框 7"/>
          <p:cNvSpPr txBox="1"/>
          <p:nvPr/>
        </p:nvSpPr>
        <p:spPr>
          <a:xfrm>
            <a:off x="231227" y="325071"/>
            <a:ext cx="8728672" cy="12618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a:latin typeface="微软雅黑" panose="020B0503020204020204" pitchFamily="34" charset="-122"/>
                <a:ea typeface="微软雅黑" panose="020B0503020204020204" pitchFamily="34" charset="-122"/>
                <a:cs typeface="+mj-cs"/>
              </a:rPr>
              <a:t>Color</a:t>
            </a:r>
            <a:r>
              <a:rPr lang="zh-CN" altLang="en-US" sz="4000">
                <a:latin typeface="微软雅黑" panose="020B0503020204020204" pitchFamily="34" charset="-122"/>
                <a:ea typeface="微软雅黑" panose="020B0503020204020204" pitchFamily="34" charset="-122"/>
                <a:cs typeface="+mj-cs"/>
              </a:rPr>
              <a:t>类</a:t>
            </a:r>
            <a:r>
              <a:rPr lang="en-US" altLang="zh-CN" sz="4000">
                <a:latin typeface="微软雅黑" panose="020B0503020204020204" pitchFamily="34" charset="-122"/>
                <a:ea typeface="微软雅黑" panose="020B0503020204020204" pitchFamily="34" charset="-122"/>
                <a:cs typeface="+mj-cs"/>
              </a:rPr>
              <a:t>:</a:t>
            </a:r>
            <a:endParaRPr lang="en-US" altLang="zh-CN" sz="4000" dirty="0">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enh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ImageEnhance.Color</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(0.5).show("50%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Color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(1.5).show("150%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Color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129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31227" y="325071"/>
            <a:ext cx="9703297" cy="12618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a:latin typeface="微软雅黑" panose="020B0503020204020204" pitchFamily="34" charset="-122"/>
                <a:ea typeface="微软雅黑" panose="020B0503020204020204" pitchFamily="34" charset="-122"/>
                <a:cs typeface="+mj-cs"/>
              </a:rPr>
              <a:t>Brightness</a:t>
            </a:r>
            <a:r>
              <a:rPr lang="zh-CN" altLang="en-US" sz="4000">
                <a:latin typeface="微软雅黑" panose="020B0503020204020204" pitchFamily="34" charset="-122"/>
                <a:ea typeface="微软雅黑" panose="020B0503020204020204" pitchFamily="34" charset="-122"/>
                <a:cs typeface="+mj-cs"/>
              </a:rPr>
              <a:t>类</a:t>
            </a:r>
            <a:r>
              <a:rPr lang="en-US" altLang="zh-CN" sz="4000" dirty="0">
                <a:latin typeface="微软雅黑" panose="020B0503020204020204" pitchFamily="34" charset="-122"/>
                <a:ea typeface="微软雅黑" panose="020B0503020204020204" pitchFamily="34" charset="-122"/>
                <a:cs typeface="+mj-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enh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Brightness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(0.5).show("50%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Brightness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(1.5).show("150%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Brightness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8205" y="1727215"/>
            <a:ext cx="4005208" cy="2251250"/>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4175" y="1727215"/>
            <a:ext cx="3999570" cy="2248081"/>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4831" y="4290175"/>
            <a:ext cx="4051955" cy="2121103"/>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0329" y="4290174"/>
            <a:ext cx="4063416" cy="2121103"/>
          </a:xfrm>
          <a:prstGeom prst="rect">
            <a:avLst/>
          </a:prstGeom>
        </p:spPr>
      </p:pic>
    </p:spTree>
    <p:extLst>
      <p:ext uri="{BB962C8B-B14F-4D97-AF65-F5344CB8AC3E}">
        <p14:creationId xmlns:p14="http://schemas.microsoft.com/office/powerpoint/2010/main" val="238132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31227" y="325071"/>
            <a:ext cx="9203160" cy="12618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a:latin typeface="微软雅黑" panose="020B0503020204020204" pitchFamily="34" charset="-122"/>
                <a:ea typeface="微软雅黑" panose="020B0503020204020204" pitchFamily="34" charset="-122"/>
                <a:cs typeface="+mj-cs"/>
              </a:rPr>
              <a:t>Contrast</a:t>
            </a:r>
            <a:r>
              <a:rPr lang="zh-CN" altLang="en-US" sz="4000">
                <a:latin typeface="微软雅黑" panose="020B0503020204020204" pitchFamily="34" charset="-122"/>
                <a:ea typeface="微软雅黑" panose="020B0503020204020204" pitchFamily="34" charset="-122"/>
                <a:cs typeface="+mj-cs"/>
              </a:rPr>
              <a:t>类</a:t>
            </a:r>
            <a:r>
              <a:rPr lang="en-US" altLang="zh-CN" sz="4000">
                <a:latin typeface="微软雅黑" panose="020B0503020204020204" pitchFamily="34" charset="-122"/>
                <a:ea typeface="微软雅黑" panose="020B0503020204020204" pitchFamily="34" charset="-122"/>
                <a:cs typeface="+mj-cs"/>
              </a:rPr>
              <a:t>:</a:t>
            </a:r>
            <a:endParaRPr lang="en-US" altLang="zh-CN" sz="4000" dirty="0">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enh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Contrast(</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(0.5).show("50%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Contrast</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(1.5).show("150%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Contrast</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78727" y="1727213"/>
            <a:ext cx="4005210" cy="2251251"/>
          </a:xfr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8191" y="1727214"/>
            <a:ext cx="4005210" cy="2251251"/>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8191" y="4290175"/>
            <a:ext cx="4022093" cy="2121103"/>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8727" y="4304463"/>
            <a:ext cx="4005210" cy="2119222"/>
          </a:xfrm>
          <a:prstGeom prst="rect">
            <a:avLst/>
          </a:prstGeom>
        </p:spPr>
      </p:pic>
    </p:spTree>
    <p:extLst>
      <p:ext uri="{BB962C8B-B14F-4D97-AF65-F5344CB8AC3E}">
        <p14:creationId xmlns:p14="http://schemas.microsoft.com/office/powerpoint/2010/main" val="33722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a:latin typeface="Book Antiqua" panose="02040602050305030304" pitchFamily="18" charset="0"/>
              </a:rPr>
              <a:t>CONTENTS</a:t>
            </a:r>
            <a:endParaRPr lang="zh-CN" altLang="en-US" sz="4000" b="1" dirty="0">
              <a:latin typeface="Book Antiqua" panose="02040602050305030304" pitchFamily="18" charset="0"/>
            </a:endParaRPr>
          </a:p>
        </p:txBody>
      </p:sp>
      <p:sp>
        <p:nvSpPr>
          <p:cNvPr id="5" name="Oval 138"/>
          <p:cNvSpPr/>
          <p:nvPr/>
        </p:nvSpPr>
        <p:spPr>
          <a:xfrm>
            <a:off x="1209152" y="1292361"/>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t>1</a:t>
            </a:r>
            <a:endParaRPr lang="id-ID" sz="2400" b="1" dirty="0"/>
          </a:p>
        </p:txBody>
      </p:sp>
      <p:sp>
        <p:nvSpPr>
          <p:cNvPr id="6" name="Oval 138"/>
          <p:cNvSpPr/>
          <p:nvPr/>
        </p:nvSpPr>
        <p:spPr>
          <a:xfrm>
            <a:off x="1886884" y="2099831"/>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t>2</a:t>
            </a:r>
            <a:endParaRPr lang="id-ID" sz="2400" b="1" dirty="0"/>
          </a:p>
        </p:txBody>
      </p:sp>
      <p:sp>
        <p:nvSpPr>
          <p:cNvPr id="8" name="Oval 138"/>
          <p:cNvSpPr/>
          <p:nvPr/>
        </p:nvSpPr>
        <p:spPr>
          <a:xfrm>
            <a:off x="4739068" y="5396543"/>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t>6</a:t>
            </a:r>
            <a:endParaRPr lang="id-ID" sz="2400" b="1" dirty="0"/>
          </a:p>
        </p:txBody>
      </p:sp>
      <p:sp>
        <p:nvSpPr>
          <p:cNvPr id="9" name="Oval 138"/>
          <p:cNvSpPr/>
          <p:nvPr/>
        </p:nvSpPr>
        <p:spPr>
          <a:xfrm>
            <a:off x="2564616" y="2883194"/>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t>3</a:t>
            </a:r>
            <a:endParaRPr lang="id-ID" sz="2400" b="1" dirty="0"/>
          </a:p>
        </p:txBody>
      </p:sp>
      <p:sp>
        <p:nvSpPr>
          <p:cNvPr id="10" name="Oval 138"/>
          <p:cNvSpPr/>
          <p:nvPr/>
        </p:nvSpPr>
        <p:spPr>
          <a:xfrm>
            <a:off x="4026168" y="4552534"/>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t>5</a:t>
            </a:r>
            <a:endParaRPr lang="id-ID" sz="2400" b="1" dirty="0"/>
          </a:p>
        </p:txBody>
      </p:sp>
      <p:sp>
        <p:nvSpPr>
          <p:cNvPr id="11" name="Oval 138"/>
          <p:cNvSpPr/>
          <p:nvPr/>
        </p:nvSpPr>
        <p:spPr>
          <a:xfrm>
            <a:off x="3266313" y="3674272"/>
            <a:ext cx="677732" cy="64683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b="1" dirty="0"/>
              <a:t>4</a:t>
            </a:r>
            <a:endParaRPr lang="id-ID" sz="2400" b="1" dirty="0"/>
          </a:p>
        </p:txBody>
      </p:sp>
      <p:sp>
        <p:nvSpPr>
          <p:cNvPr id="3" name="矩形 2"/>
          <p:cNvSpPr/>
          <p:nvPr/>
        </p:nvSpPr>
        <p:spPr>
          <a:xfrm>
            <a:off x="1814607" y="1155828"/>
            <a:ext cx="6579578" cy="738664"/>
          </a:xfrm>
          <a:prstGeom prst="rect">
            <a:avLst/>
          </a:prstGeom>
        </p:spPr>
        <p:txBody>
          <a:bodyPr wrap="square">
            <a:spAutoFit/>
          </a:bodyPr>
          <a:lstStyle/>
          <a:p>
            <a:pPr lvl="0">
              <a:defRPr/>
            </a:pPr>
            <a:r>
              <a:rPr lang="zh-CN" altLang="en-US" dirty="0">
                <a:solidFill>
                  <a:prstClr val="black"/>
                </a:solidFill>
              </a:rPr>
              <a:t>一件有意义</a:t>
            </a:r>
            <a:r>
              <a:rPr lang="en-US" altLang="zh-CN" dirty="0">
                <a:solidFill>
                  <a:prstClr val="black"/>
                </a:solidFill>
              </a:rPr>
              <a:t>&amp;</a:t>
            </a:r>
            <a:r>
              <a:rPr lang="zh-CN" altLang="en-US" dirty="0">
                <a:solidFill>
                  <a:prstClr val="black"/>
                </a:solidFill>
              </a:rPr>
              <a:t>有价值</a:t>
            </a:r>
            <a:r>
              <a:rPr lang="en-US" altLang="zh-CN" dirty="0">
                <a:solidFill>
                  <a:prstClr val="black"/>
                </a:solidFill>
              </a:rPr>
              <a:t>&amp;</a:t>
            </a:r>
            <a:r>
              <a:rPr lang="zh-CN" altLang="en-US" dirty="0">
                <a:solidFill>
                  <a:prstClr val="black"/>
                </a:solidFill>
              </a:rPr>
              <a:t>有挑战的事情</a:t>
            </a:r>
            <a:endParaRPr lang="en-US" altLang="zh-CN" dirty="0">
              <a:solidFill>
                <a:prstClr val="black"/>
              </a:solidFill>
            </a:endParaRPr>
          </a:p>
          <a:p>
            <a:pPr lvl="0">
              <a:defRPr/>
            </a:pPr>
            <a:r>
              <a:rPr lang="en-US" altLang="zh-CN" dirty="0">
                <a:solidFill>
                  <a:prstClr val="black"/>
                </a:solidFill>
              </a:rPr>
              <a:t>         ——</a:t>
            </a:r>
            <a:r>
              <a:rPr lang="zh-CN" altLang="en-US" sz="2400" b="1" dirty="0">
                <a:solidFill>
                  <a:prstClr val="black"/>
                </a:solidFill>
              </a:rPr>
              <a:t>鱼类图像的识别与分类</a:t>
            </a:r>
            <a:endParaRPr lang="en-US" altLang="zh-CN" b="1" dirty="0">
              <a:solidFill>
                <a:prstClr val="black"/>
              </a:solidFill>
            </a:endParaRPr>
          </a:p>
        </p:txBody>
      </p:sp>
      <p:sp>
        <p:nvSpPr>
          <p:cNvPr id="12" name="矩形 11"/>
          <p:cNvSpPr/>
          <p:nvPr/>
        </p:nvSpPr>
        <p:spPr>
          <a:xfrm>
            <a:off x="2564616" y="2141002"/>
            <a:ext cx="4031873" cy="461665"/>
          </a:xfrm>
          <a:prstGeom prst="rect">
            <a:avLst/>
          </a:prstGeom>
        </p:spPr>
        <p:txBody>
          <a:bodyPr wrap="none">
            <a:spAutoFit/>
          </a:bodyPr>
          <a:lstStyle/>
          <a:p>
            <a:pPr lvl="0">
              <a:defRPr/>
            </a:pPr>
            <a:r>
              <a:rPr lang="zh-CN" altLang="en-US" sz="2000" dirty="0">
                <a:solidFill>
                  <a:prstClr val="black"/>
                </a:solidFill>
              </a:rPr>
              <a:t>磨刀不误砍柴功</a:t>
            </a:r>
            <a:r>
              <a:rPr lang="en-US" altLang="zh-CN" sz="2000" dirty="0">
                <a:solidFill>
                  <a:prstClr val="black"/>
                </a:solidFill>
              </a:rPr>
              <a:t>——</a:t>
            </a:r>
            <a:r>
              <a:rPr lang="zh-CN" altLang="en-US" sz="2400" b="1" dirty="0">
                <a:solidFill>
                  <a:prstClr val="black"/>
                </a:solidFill>
              </a:rPr>
              <a:t>图像预处理</a:t>
            </a:r>
            <a:endParaRPr lang="en-US" altLang="zh-CN" sz="2400" b="1" dirty="0">
              <a:solidFill>
                <a:prstClr val="black"/>
              </a:solidFill>
            </a:endParaRPr>
          </a:p>
        </p:txBody>
      </p:sp>
      <p:sp>
        <p:nvSpPr>
          <p:cNvPr id="13" name="矩形 12"/>
          <p:cNvSpPr/>
          <p:nvPr/>
        </p:nvSpPr>
        <p:spPr>
          <a:xfrm>
            <a:off x="3266313" y="2942471"/>
            <a:ext cx="3724096" cy="461665"/>
          </a:xfrm>
          <a:prstGeom prst="rect">
            <a:avLst/>
          </a:prstGeom>
        </p:spPr>
        <p:txBody>
          <a:bodyPr wrap="none">
            <a:spAutoFit/>
          </a:bodyPr>
          <a:lstStyle/>
          <a:p>
            <a:pPr lvl="0">
              <a:defRPr/>
            </a:pPr>
            <a:r>
              <a:rPr lang="zh-CN" altLang="en-US" sz="2000" dirty="0">
                <a:solidFill>
                  <a:prstClr val="black"/>
                </a:solidFill>
              </a:rPr>
              <a:t>众里寻他千百度</a:t>
            </a:r>
            <a:r>
              <a:rPr lang="en-US" altLang="zh-CN" sz="2000" dirty="0">
                <a:solidFill>
                  <a:prstClr val="black"/>
                </a:solidFill>
              </a:rPr>
              <a:t>——</a:t>
            </a:r>
            <a:r>
              <a:rPr lang="zh-CN" altLang="en-US" sz="2400" b="1" dirty="0">
                <a:solidFill>
                  <a:prstClr val="black"/>
                </a:solidFill>
              </a:rPr>
              <a:t>目标检测</a:t>
            </a:r>
            <a:endParaRPr lang="en-US" altLang="zh-CN" sz="2400" b="1" dirty="0">
              <a:solidFill>
                <a:prstClr val="black"/>
              </a:solidFill>
            </a:endParaRPr>
          </a:p>
        </p:txBody>
      </p:sp>
      <p:sp>
        <p:nvSpPr>
          <p:cNvPr id="14" name="矩形 13"/>
          <p:cNvSpPr/>
          <p:nvPr/>
        </p:nvSpPr>
        <p:spPr>
          <a:xfrm>
            <a:off x="3952597" y="3738100"/>
            <a:ext cx="4031873" cy="461665"/>
          </a:xfrm>
          <a:prstGeom prst="rect">
            <a:avLst/>
          </a:prstGeom>
        </p:spPr>
        <p:txBody>
          <a:bodyPr wrap="none">
            <a:spAutoFit/>
          </a:bodyPr>
          <a:lstStyle/>
          <a:p>
            <a:pPr lvl="0">
              <a:defRPr/>
            </a:pPr>
            <a:r>
              <a:rPr lang="zh-CN" altLang="en-US" sz="2000" dirty="0">
                <a:solidFill>
                  <a:prstClr val="black"/>
                </a:solidFill>
              </a:rPr>
              <a:t>欲辨真意已忘言</a:t>
            </a:r>
            <a:r>
              <a:rPr lang="en-US" altLang="zh-CN" sz="2000" dirty="0">
                <a:solidFill>
                  <a:prstClr val="black"/>
                </a:solidFill>
              </a:rPr>
              <a:t>——</a:t>
            </a:r>
            <a:r>
              <a:rPr lang="zh-CN" altLang="en-US" sz="2400" b="1" dirty="0">
                <a:solidFill>
                  <a:prstClr val="black"/>
                </a:solidFill>
              </a:rPr>
              <a:t>识别与分类</a:t>
            </a:r>
            <a:endParaRPr lang="en-US" altLang="zh-CN" sz="2400" b="1" dirty="0">
              <a:solidFill>
                <a:prstClr val="black"/>
              </a:solidFill>
            </a:endParaRPr>
          </a:p>
        </p:txBody>
      </p:sp>
      <p:sp>
        <p:nvSpPr>
          <p:cNvPr id="15" name="矩形 14"/>
          <p:cNvSpPr/>
          <p:nvPr/>
        </p:nvSpPr>
        <p:spPr>
          <a:xfrm>
            <a:off x="4703900" y="4609488"/>
            <a:ext cx="4766048" cy="461665"/>
          </a:xfrm>
          <a:prstGeom prst="rect">
            <a:avLst/>
          </a:prstGeom>
        </p:spPr>
        <p:txBody>
          <a:bodyPr wrap="none">
            <a:spAutoFit/>
          </a:bodyPr>
          <a:lstStyle/>
          <a:p>
            <a:r>
              <a:rPr lang="zh-CN" altLang="en-US" sz="2000" dirty="0">
                <a:solidFill>
                  <a:prstClr val="black"/>
                </a:solidFill>
              </a:rPr>
              <a:t>芙蓉如面只为君</a:t>
            </a:r>
            <a:r>
              <a:rPr lang="en-US" altLang="zh-CN" sz="2000" dirty="0">
                <a:solidFill>
                  <a:prstClr val="black"/>
                </a:solidFill>
              </a:rPr>
              <a:t>——</a:t>
            </a:r>
            <a:r>
              <a:rPr lang="en-US" altLang="zh-CN" sz="2400" b="1" dirty="0">
                <a:solidFill>
                  <a:prstClr val="black"/>
                </a:solidFill>
              </a:rPr>
              <a:t>DjangoWeb</a:t>
            </a:r>
            <a:r>
              <a:rPr lang="zh-CN" altLang="en-US" sz="2400" b="1" dirty="0">
                <a:solidFill>
                  <a:prstClr val="black"/>
                </a:solidFill>
              </a:rPr>
              <a:t>展示</a:t>
            </a:r>
            <a:endParaRPr lang="zh-CN" altLang="en-US" sz="2400" b="1" dirty="0"/>
          </a:p>
        </p:txBody>
      </p:sp>
      <p:sp>
        <p:nvSpPr>
          <p:cNvPr id="16" name="矩形 15"/>
          <p:cNvSpPr/>
          <p:nvPr/>
        </p:nvSpPr>
        <p:spPr>
          <a:xfrm>
            <a:off x="5416800" y="5492937"/>
            <a:ext cx="5208477" cy="461665"/>
          </a:xfrm>
          <a:prstGeom prst="rect">
            <a:avLst/>
          </a:prstGeom>
        </p:spPr>
        <p:txBody>
          <a:bodyPr wrap="none">
            <a:spAutoFit/>
          </a:bodyPr>
          <a:lstStyle/>
          <a:p>
            <a:pPr lvl="0">
              <a:defRPr/>
            </a:pPr>
            <a:r>
              <a:rPr lang="zh-CN" altLang="en-US" sz="2000" dirty="0">
                <a:solidFill>
                  <a:prstClr val="black"/>
                </a:solidFill>
              </a:rPr>
              <a:t>聊以新颜待明朝</a:t>
            </a:r>
            <a:r>
              <a:rPr lang="en-US" altLang="zh-CN" sz="2000" dirty="0">
                <a:solidFill>
                  <a:prstClr val="black"/>
                </a:solidFill>
              </a:rPr>
              <a:t>——</a:t>
            </a:r>
            <a:r>
              <a:rPr lang="zh-CN" altLang="en-US" sz="2400" b="1" dirty="0">
                <a:solidFill>
                  <a:prstClr val="black"/>
                </a:solidFill>
              </a:rPr>
              <a:t>图像识别总结</a:t>
            </a:r>
            <a:r>
              <a:rPr lang="en-US" altLang="zh-CN" sz="2400" b="1" dirty="0">
                <a:solidFill>
                  <a:prstClr val="black"/>
                </a:solidFill>
              </a:rPr>
              <a:t>&amp;</a:t>
            </a:r>
            <a:r>
              <a:rPr lang="zh-CN" altLang="en-US" sz="2400" b="1" dirty="0">
                <a:solidFill>
                  <a:prstClr val="black"/>
                </a:solidFill>
              </a:rPr>
              <a:t>展望</a:t>
            </a:r>
          </a:p>
        </p:txBody>
      </p:sp>
    </p:spTree>
    <p:extLst>
      <p:ext uri="{BB962C8B-B14F-4D97-AF65-F5344CB8AC3E}">
        <p14:creationId xmlns:p14="http://schemas.microsoft.com/office/powerpoint/2010/main" val="15846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3" grpId="0"/>
      <p:bldP spid="12" grpId="0"/>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31227" y="325071"/>
            <a:ext cx="9664825" cy="12618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a:latin typeface="微软雅黑" panose="020B0503020204020204" pitchFamily="34" charset="-122"/>
                <a:ea typeface="微软雅黑" panose="020B0503020204020204" pitchFamily="34" charset="-122"/>
                <a:cs typeface="+mj-cs"/>
              </a:rPr>
              <a:t>Sharpness</a:t>
            </a:r>
            <a:r>
              <a:rPr lang="zh-CN" altLang="en-US" sz="4000">
                <a:latin typeface="微软雅黑" panose="020B0503020204020204" pitchFamily="34" charset="-122"/>
                <a:ea typeface="微软雅黑" panose="020B0503020204020204" pitchFamily="34" charset="-122"/>
                <a:cs typeface="+mj-cs"/>
              </a:rPr>
              <a:t>类</a:t>
            </a:r>
            <a:r>
              <a:rPr lang="en-US" altLang="zh-CN" sz="4000" dirty="0">
                <a:latin typeface="微软雅黑" panose="020B0503020204020204" pitchFamily="34" charset="-122"/>
                <a:ea typeface="微软雅黑" panose="020B0503020204020204" pitchFamily="34" charset="-122"/>
                <a:cs typeface="+mj-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enh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ImageEnhance</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Sharpness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img</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(0.5).show("50%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Sharpness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1"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enh.enhance</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(1.5).show("150% more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Sharpness </a:t>
            </a:r>
            <a:r>
              <a:rPr kumimoji="0" lang="en-US" altLang="zh-CN" sz="1800" b="0" i="1"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39" y="1727215"/>
            <a:ext cx="4005208" cy="2251250"/>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8727" y="1727215"/>
            <a:ext cx="4005209" cy="2251250"/>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2839" y="4318750"/>
            <a:ext cx="4005208" cy="2108847"/>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8727" y="4318749"/>
            <a:ext cx="4020868" cy="2108847"/>
          </a:xfrm>
          <a:prstGeom prst="rect">
            <a:avLst/>
          </a:prstGeom>
        </p:spPr>
      </p:pic>
    </p:spTree>
    <p:extLst>
      <p:ext uri="{BB962C8B-B14F-4D97-AF65-F5344CB8AC3E}">
        <p14:creationId xmlns:p14="http://schemas.microsoft.com/office/powerpoint/2010/main" val="228729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26372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THRER</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372409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众里寻他千百度</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zh-CN" altLang="en-US" sz="4000" b="1" spc="600" dirty="0">
                <a:latin typeface="+mj-ea"/>
                <a:ea typeface="+mj-ea"/>
                <a:cs typeface="Arial" pitchFamily="34" charset="0"/>
              </a:rPr>
              <a:t>图像目标检测</a:t>
            </a:r>
          </a:p>
          <a:p>
            <a:endParaRPr lang="zh-CN" altLang="en-US" sz="4000" b="1" spc="600" dirty="0">
              <a:latin typeface="+mj-ea"/>
              <a:ea typeface="+mj-ea"/>
              <a:cs typeface="Arial" pitchFamily="34" charset="0"/>
            </a:endParaRPr>
          </a:p>
        </p:txBody>
      </p:sp>
      <p:sp>
        <p:nvSpPr>
          <p:cNvPr id="7" name="文本框 21"/>
          <p:cNvSpPr txBox="1">
            <a:spLocks noChangeArrowheads="1"/>
          </p:cNvSpPr>
          <p:nvPr/>
        </p:nvSpPr>
        <p:spPr bwMode="auto">
          <a:xfrm>
            <a:off x="2115144" y="1968264"/>
            <a:ext cx="1500732"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3</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190535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a:latin typeface="微软雅黑" panose="020B0503020204020204" pitchFamily="34" charset="-122"/>
                <a:ea typeface="微软雅黑" panose="020B0503020204020204" pitchFamily="34" charset="-122"/>
              </a:rPr>
              <a:t>YOLO</a:t>
            </a:r>
            <a:endParaRPr lang="zh-CN" altLang="en-US" dirty="0"/>
          </a:p>
        </p:txBody>
      </p:sp>
      <p:sp>
        <p:nvSpPr>
          <p:cNvPr id="3" name="内容占位符 2"/>
          <p:cNvSpPr>
            <a:spLocks noGrp="1"/>
          </p:cNvSpPr>
          <p:nvPr>
            <p:ph idx="1"/>
          </p:nvPr>
        </p:nvSpPr>
        <p:spPr>
          <a:xfrm>
            <a:off x="838200" y="1145059"/>
            <a:ext cx="10515600" cy="865916"/>
          </a:xfrm>
        </p:spPr>
        <p:txBody>
          <a:bodyPr/>
          <a:lstStyle/>
          <a:p>
            <a:pPr marL="0" indent="0">
              <a:buNone/>
            </a:pPr>
            <a:r>
              <a:rPr lang="zh-CN" altLang="en-US" dirty="0"/>
              <a:t>核心思想：利用整张图作为网络的输入，直接在输出层回归</a:t>
            </a:r>
            <a:r>
              <a:rPr lang="en-US" altLang="zh-CN" dirty="0"/>
              <a:t>bounding box</a:t>
            </a:r>
            <a:r>
              <a:rPr lang="zh-CN" altLang="en-US" dirty="0"/>
              <a:t>的位置和</a:t>
            </a:r>
            <a:r>
              <a:rPr lang="en-US" altLang="zh-CN" dirty="0"/>
              <a:t>bounding box</a:t>
            </a:r>
            <a:r>
              <a:rPr lang="zh-CN" altLang="en-US" dirty="0"/>
              <a:t>所属的类别。</a:t>
            </a:r>
          </a:p>
          <a:p>
            <a:pPr marL="0" indent="0">
              <a:buNone/>
            </a:pPr>
            <a:endParaRPr lang="zh-CN" altLang="en-US" b="1" dirty="0"/>
          </a:p>
        </p:txBody>
      </p:sp>
      <p:pic>
        <p:nvPicPr>
          <p:cNvPr id="4" name="图片 3"/>
          <p:cNvPicPr>
            <a:picLocks noChangeAspect="1"/>
          </p:cNvPicPr>
          <p:nvPr/>
        </p:nvPicPr>
        <p:blipFill>
          <a:blip r:embed="rId2"/>
          <a:stretch>
            <a:fillRect/>
          </a:stretch>
        </p:blipFill>
        <p:spPr>
          <a:xfrm>
            <a:off x="2619704" y="2010974"/>
            <a:ext cx="6566338" cy="4165989"/>
          </a:xfrm>
          <a:prstGeom prst="rect">
            <a:avLst/>
          </a:prstGeom>
        </p:spPr>
      </p:pic>
    </p:spTree>
    <p:extLst>
      <p:ext uri="{BB962C8B-B14F-4D97-AF65-F5344CB8AC3E}">
        <p14:creationId xmlns:p14="http://schemas.microsoft.com/office/powerpoint/2010/main" val="175238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微软雅黑" panose="020B0503020204020204" pitchFamily="34" charset="-122"/>
                <a:ea typeface="微软雅黑" panose="020B0503020204020204" pitchFamily="34" charset="-122"/>
              </a:rPr>
              <a:t>YOLO</a:t>
            </a:r>
            <a:r>
              <a:rPr lang="zh-CN" altLang="en-US" sz="4000">
                <a:latin typeface="微软雅黑" panose="020B0503020204020204" pitchFamily="34" charset="-122"/>
                <a:ea typeface="微软雅黑" panose="020B0503020204020204" pitchFamily="34" charset="-122"/>
              </a:rPr>
              <a:t>实现</a:t>
            </a:r>
            <a:r>
              <a:rPr lang="zh-CN" altLang="en-US" sz="4000" dirty="0">
                <a:latin typeface="微软雅黑" panose="020B0503020204020204" pitchFamily="34" charset="-122"/>
                <a:ea typeface="微软雅黑" panose="020B0503020204020204" pitchFamily="34" charset="-122"/>
              </a:rPr>
              <a:t>方法</a:t>
            </a:r>
          </a:p>
        </p:txBody>
      </p:sp>
      <p:sp>
        <p:nvSpPr>
          <p:cNvPr id="3" name="内容占位符 2"/>
          <p:cNvSpPr>
            <a:spLocks noGrp="1"/>
          </p:cNvSpPr>
          <p:nvPr>
            <p:ph idx="1"/>
          </p:nvPr>
        </p:nvSpPr>
        <p:spPr>
          <a:xfrm>
            <a:off x="838200" y="1145059"/>
            <a:ext cx="10515600" cy="5150638"/>
          </a:xfrm>
        </p:spPr>
        <p:txBody>
          <a:bodyPr/>
          <a:lstStyle/>
          <a:p>
            <a:r>
              <a:rPr lang="zh-CN" altLang="en-US" dirty="0"/>
              <a:t>将一幅图像分成</a:t>
            </a:r>
            <a:r>
              <a:rPr lang="en-US" altLang="zh-CN" dirty="0" err="1"/>
              <a:t>SxS</a:t>
            </a:r>
            <a:r>
              <a:rPr lang="zh-CN" altLang="en-US" dirty="0"/>
              <a:t>个网格</a:t>
            </a:r>
            <a:r>
              <a:rPr lang="en-US" altLang="zh-CN" dirty="0"/>
              <a:t>(grid cell)</a:t>
            </a:r>
            <a:r>
              <a:rPr lang="zh-CN" altLang="en-US" dirty="0"/>
              <a:t>，如果某个</a:t>
            </a:r>
            <a:r>
              <a:rPr lang="en-US" altLang="zh-CN" dirty="0"/>
              <a:t>object</a:t>
            </a:r>
            <a:r>
              <a:rPr lang="zh-CN" altLang="en-US" dirty="0"/>
              <a:t>的中心 落在这个网格中，则这个网格就负责预测这个</a:t>
            </a:r>
            <a:r>
              <a:rPr lang="en-US" altLang="zh-CN" dirty="0"/>
              <a:t>object</a:t>
            </a:r>
            <a:r>
              <a:rPr lang="zh-CN" altLang="en-US" dirty="0"/>
              <a:t>。</a:t>
            </a:r>
            <a:endParaRPr lang="en-US" altLang="zh-CN" dirty="0"/>
          </a:p>
          <a:p>
            <a:r>
              <a:rPr lang="zh-CN" altLang="en-US" dirty="0"/>
              <a:t>每个网格要预测</a:t>
            </a:r>
            <a:r>
              <a:rPr lang="en-US" altLang="zh-CN" dirty="0"/>
              <a:t>B</a:t>
            </a:r>
            <a:r>
              <a:rPr lang="zh-CN" altLang="en-US" dirty="0"/>
              <a:t>个</a:t>
            </a:r>
            <a:r>
              <a:rPr lang="en-US" altLang="zh-CN" dirty="0"/>
              <a:t>bounding box</a:t>
            </a:r>
            <a:r>
              <a:rPr lang="zh-CN" altLang="en-US" dirty="0"/>
              <a:t>，每个</a:t>
            </a:r>
            <a:r>
              <a:rPr lang="en-US" altLang="zh-CN" dirty="0"/>
              <a:t>bounding box</a:t>
            </a:r>
            <a:r>
              <a:rPr lang="zh-CN" altLang="en-US" dirty="0"/>
              <a:t>除了要回归自身的位置之外，还要附带预测一个</a:t>
            </a:r>
            <a:r>
              <a:rPr lang="en-US" altLang="zh-CN" dirty="0"/>
              <a:t>confidence</a:t>
            </a:r>
            <a:r>
              <a:rPr lang="zh-CN" altLang="en-US" dirty="0"/>
              <a:t>值。 </a:t>
            </a:r>
            <a:br>
              <a:rPr lang="zh-CN" altLang="en-US" dirty="0"/>
            </a:br>
            <a:r>
              <a:rPr lang="zh-CN" altLang="en-US" dirty="0"/>
              <a:t>这个</a:t>
            </a:r>
            <a:r>
              <a:rPr lang="en-US" altLang="zh-CN" dirty="0"/>
              <a:t>confidence</a:t>
            </a:r>
            <a:r>
              <a:rPr lang="zh-CN" altLang="en-US" dirty="0"/>
              <a:t>代表了所预测的</a:t>
            </a:r>
            <a:r>
              <a:rPr lang="en-US" altLang="zh-CN" dirty="0"/>
              <a:t>box</a:t>
            </a:r>
            <a:r>
              <a:rPr lang="zh-CN" altLang="en-US" dirty="0"/>
              <a:t>中含有</a:t>
            </a:r>
            <a:r>
              <a:rPr lang="en-US" altLang="zh-CN" dirty="0"/>
              <a:t>object</a:t>
            </a:r>
            <a:r>
              <a:rPr lang="zh-CN" altLang="en-US" dirty="0"/>
              <a:t>的置信度和这个</a:t>
            </a:r>
            <a:r>
              <a:rPr lang="en-US" altLang="zh-CN" dirty="0"/>
              <a:t>box</a:t>
            </a:r>
            <a:r>
              <a:rPr lang="zh-CN" altLang="en-US" dirty="0"/>
              <a:t>预测的有多准两重信息，其值是这样计算的： </a:t>
            </a:r>
            <a:endParaRPr lang="en-US" altLang="zh-CN" dirty="0"/>
          </a:p>
          <a:p>
            <a:endParaRPr lang="en-US" altLang="zh-CN" dirty="0"/>
          </a:p>
          <a:p>
            <a:r>
              <a:rPr lang="zh-CN" altLang="en-US" dirty="0"/>
              <a:t>其中如果有</a:t>
            </a:r>
            <a:r>
              <a:rPr lang="en-US" altLang="zh-CN" dirty="0"/>
              <a:t>object</a:t>
            </a:r>
            <a:r>
              <a:rPr lang="zh-CN" altLang="en-US" dirty="0"/>
              <a:t>落在一个</a:t>
            </a:r>
            <a:r>
              <a:rPr lang="en-US" altLang="zh-CN" dirty="0"/>
              <a:t>grid cell</a:t>
            </a:r>
            <a:r>
              <a:rPr lang="zh-CN" altLang="en-US" dirty="0"/>
              <a:t>里，第一项取</a:t>
            </a:r>
            <a:r>
              <a:rPr lang="en-US" altLang="zh-CN" dirty="0"/>
              <a:t>1</a:t>
            </a:r>
            <a:r>
              <a:rPr lang="zh-CN" altLang="en-US" dirty="0"/>
              <a:t>，否则取</a:t>
            </a:r>
            <a:r>
              <a:rPr lang="en-US" altLang="zh-CN" dirty="0"/>
              <a:t>0</a:t>
            </a:r>
            <a:r>
              <a:rPr lang="zh-CN" altLang="en-US" dirty="0"/>
              <a:t>。 第二项是预测的</a:t>
            </a:r>
            <a:r>
              <a:rPr lang="en-US" altLang="zh-CN" dirty="0"/>
              <a:t>bounding box</a:t>
            </a:r>
            <a:r>
              <a:rPr lang="zh-CN" altLang="en-US" dirty="0"/>
              <a:t>和实际的</a:t>
            </a:r>
            <a:r>
              <a:rPr lang="en-US" altLang="zh-CN" dirty="0" err="1"/>
              <a:t>groundtruth</a:t>
            </a:r>
            <a:r>
              <a:rPr lang="zh-CN" altLang="en-US" dirty="0"/>
              <a:t>之间的</a:t>
            </a:r>
            <a:r>
              <a:rPr lang="en-US" altLang="zh-CN" dirty="0" err="1"/>
              <a:t>IoU</a:t>
            </a:r>
            <a:r>
              <a:rPr lang="zh-CN" altLang="en-US" dirty="0"/>
              <a:t>值。</a:t>
            </a:r>
            <a:endParaRPr lang="zh-CN" altLang="en-US" b="1" dirty="0"/>
          </a:p>
        </p:txBody>
      </p:sp>
      <p:pic>
        <p:nvPicPr>
          <p:cNvPr id="7" name="图片 6"/>
          <p:cNvPicPr>
            <a:picLocks noChangeAspect="1"/>
          </p:cNvPicPr>
          <p:nvPr/>
        </p:nvPicPr>
        <p:blipFill>
          <a:blip r:embed="rId2"/>
          <a:stretch>
            <a:fillRect/>
          </a:stretch>
        </p:blipFill>
        <p:spPr>
          <a:xfrm>
            <a:off x="1157453" y="3720378"/>
            <a:ext cx="1848467" cy="385817"/>
          </a:xfrm>
          <a:prstGeom prst="rect">
            <a:avLst/>
          </a:prstGeom>
        </p:spPr>
      </p:pic>
    </p:spTree>
    <p:extLst>
      <p:ext uri="{BB962C8B-B14F-4D97-AF65-F5344CB8AC3E}">
        <p14:creationId xmlns:p14="http://schemas.microsoft.com/office/powerpoint/2010/main" val="3657404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微软雅黑" panose="020B0503020204020204" pitchFamily="34" charset="-122"/>
                <a:ea typeface="微软雅黑" panose="020B0503020204020204" pitchFamily="34" charset="-122"/>
              </a:rPr>
              <a:t>YOLO</a:t>
            </a:r>
            <a:r>
              <a:rPr lang="zh-CN" altLang="en-US" sz="4000">
                <a:latin typeface="微软雅黑" panose="020B0503020204020204" pitchFamily="34" charset="-122"/>
                <a:ea typeface="微软雅黑" panose="020B0503020204020204" pitchFamily="34" charset="-122"/>
              </a:rPr>
              <a:t>实现</a:t>
            </a:r>
            <a:r>
              <a:rPr lang="zh-CN" altLang="en-US" sz="4000" dirty="0">
                <a:latin typeface="微软雅黑" panose="020B0503020204020204" pitchFamily="34" charset="-122"/>
                <a:ea typeface="微软雅黑" panose="020B0503020204020204" pitchFamily="34" charset="-122"/>
              </a:rPr>
              <a:t>方法</a:t>
            </a:r>
          </a:p>
        </p:txBody>
      </p:sp>
      <p:sp>
        <p:nvSpPr>
          <p:cNvPr id="3" name="内容占位符 2"/>
          <p:cNvSpPr>
            <a:spLocks noGrp="1"/>
          </p:cNvSpPr>
          <p:nvPr>
            <p:ph idx="1"/>
          </p:nvPr>
        </p:nvSpPr>
        <p:spPr>
          <a:xfrm>
            <a:off x="838200" y="1145059"/>
            <a:ext cx="10515600" cy="5150638"/>
          </a:xfrm>
        </p:spPr>
        <p:txBody>
          <a:bodyPr>
            <a:normAutofit/>
          </a:bodyPr>
          <a:lstStyle/>
          <a:p>
            <a:r>
              <a:rPr lang="zh-CN" altLang="en-US" sz="2000" dirty="0"/>
              <a:t>每个</a:t>
            </a:r>
            <a:r>
              <a:rPr lang="en-US" altLang="zh-CN" sz="2000" dirty="0"/>
              <a:t>bounding box</a:t>
            </a:r>
            <a:r>
              <a:rPr lang="zh-CN" altLang="en-US" sz="2000" dirty="0"/>
              <a:t>要预测</a:t>
            </a:r>
            <a:r>
              <a:rPr lang="en-US" altLang="zh-CN" sz="2000" dirty="0"/>
              <a:t>(x, y, w, h)</a:t>
            </a:r>
            <a:r>
              <a:rPr lang="zh-CN" altLang="en-US" sz="2000" dirty="0"/>
              <a:t>和</a:t>
            </a:r>
            <a:r>
              <a:rPr lang="en-US" altLang="zh-CN" sz="2000" dirty="0"/>
              <a:t>confidence</a:t>
            </a:r>
            <a:r>
              <a:rPr lang="zh-CN" altLang="en-US" sz="2000" dirty="0"/>
              <a:t>共</a:t>
            </a:r>
            <a:r>
              <a:rPr lang="en-US" altLang="zh-CN" sz="2000" dirty="0"/>
              <a:t>5</a:t>
            </a:r>
            <a:r>
              <a:rPr lang="zh-CN" altLang="en-US" sz="2000" dirty="0"/>
              <a:t>个值，每个网格还要预测一个类别信息，记为</a:t>
            </a:r>
            <a:r>
              <a:rPr lang="en-US" altLang="zh-CN" sz="2000" dirty="0"/>
              <a:t>C</a:t>
            </a:r>
            <a:r>
              <a:rPr lang="zh-CN" altLang="en-US" sz="2000" dirty="0"/>
              <a:t>类。则</a:t>
            </a:r>
            <a:r>
              <a:rPr lang="en-US" altLang="zh-CN" sz="2000" dirty="0" err="1"/>
              <a:t>SxS</a:t>
            </a:r>
            <a:r>
              <a:rPr lang="zh-CN" altLang="en-US" sz="2000" dirty="0"/>
              <a:t>个网格，每个网格要预测</a:t>
            </a:r>
            <a:r>
              <a:rPr lang="en-US" altLang="zh-CN" sz="2000" dirty="0"/>
              <a:t>B</a:t>
            </a:r>
            <a:r>
              <a:rPr lang="zh-CN" altLang="en-US" sz="2000" dirty="0"/>
              <a:t>个</a:t>
            </a:r>
            <a:r>
              <a:rPr lang="en-US" altLang="zh-CN" sz="2000" dirty="0"/>
              <a:t>bounding box</a:t>
            </a:r>
            <a:r>
              <a:rPr lang="zh-CN" altLang="en-US" sz="2000" dirty="0"/>
              <a:t>还要预测</a:t>
            </a:r>
            <a:r>
              <a:rPr lang="en-US" altLang="zh-CN" sz="2000" dirty="0"/>
              <a:t>C</a:t>
            </a:r>
            <a:r>
              <a:rPr lang="zh-CN" altLang="en-US" sz="2000" dirty="0"/>
              <a:t>个</a:t>
            </a:r>
            <a:r>
              <a:rPr lang="en-US" altLang="zh-CN" sz="2000" dirty="0"/>
              <a:t>categories</a:t>
            </a:r>
            <a:r>
              <a:rPr lang="zh-CN" altLang="en-US" sz="2000" dirty="0"/>
              <a:t>。输出就是</a:t>
            </a:r>
            <a:r>
              <a:rPr lang="en-US" altLang="zh-CN" sz="2000" dirty="0"/>
              <a:t>S x S x (5*B+C)</a:t>
            </a:r>
            <a:r>
              <a:rPr lang="zh-CN" altLang="en-US" sz="2000" dirty="0"/>
              <a:t>的一个</a:t>
            </a:r>
            <a:r>
              <a:rPr lang="en-US" altLang="zh-CN" sz="2000" dirty="0"/>
              <a:t>tensor</a:t>
            </a:r>
            <a:r>
              <a:rPr lang="zh-CN" altLang="en-US" sz="2000" dirty="0"/>
              <a:t>。 </a:t>
            </a:r>
            <a:br>
              <a:rPr lang="zh-CN" altLang="en-US" sz="2000" dirty="0"/>
            </a:br>
            <a:r>
              <a:rPr lang="zh-CN" altLang="en-US" sz="2000" dirty="0"/>
              <a:t>注意：</a:t>
            </a:r>
            <a:r>
              <a:rPr lang="en-US" altLang="zh-CN" sz="2000" dirty="0"/>
              <a:t>class</a:t>
            </a:r>
            <a:r>
              <a:rPr lang="zh-CN" altLang="en-US" sz="2000" dirty="0"/>
              <a:t>信息是针对每个网格的，</a:t>
            </a:r>
            <a:r>
              <a:rPr lang="en-US" altLang="zh-CN" sz="2000" dirty="0"/>
              <a:t>confidence</a:t>
            </a:r>
            <a:r>
              <a:rPr lang="zh-CN" altLang="en-US" sz="2000" dirty="0"/>
              <a:t>信息是针对每个</a:t>
            </a:r>
            <a:r>
              <a:rPr lang="en-US" altLang="zh-CN" sz="2000" dirty="0"/>
              <a:t>bounding box</a:t>
            </a:r>
            <a:r>
              <a:rPr lang="zh-CN" altLang="en-US" sz="2000" dirty="0"/>
              <a:t>的。</a:t>
            </a:r>
            <a:endParaRPr lang="en-US" altLang="zh-CN" sz="2000" dirty="0"/>
          </a:p>
          <a:p>
            <a:r>
              <a:rPr lang="zh-CN" altLang="en-US" sz="2000" dirty="0"/>
              <a:t>举例说明</a:t>
            </a:r>
            <a:r>
              <a:rPr lang="en-US" altLang="zh-CN" sz="2000" dirty="0"/>
              <a:t>: </a:t>
            </a:r>
            <a:r>
              <a:rPr lang="zh-CN" altLang="en-US" sz="2000" dirty="0"/>
              <a:t>在</a:t>
            </a:r>
            <a:r>
              <a:rPr lang="en-US" altLang="zh-CN" sz="2000" dirty="0"/>
              <a:t>PASCAL VOC</a:t>
            </a:r>
            <a:r>
              <a:rPr lang="zh-CN" altLang="en-US" sz="2000" dirty="0"/>
              <a:t>中，图像输入为</a:t>
            </a:r>
            <a:r>
              <a:rPr lang="en-US" altLang="zh-CN" sz="2000" dirty="0"/>
              <a:t>448x448</a:t>
            </a:r>
            <a:r>
              <a:rPr lang="zh-CN" altLang="en-US" sz="2000" dirty="0"/>
              <a:t>，取</a:t>
            </a:r>
            <a:r>
              <a:rPr lang="en-US" altLang="zh-CN" sz="2000" dirty="0"/>
              <a:t>S=7</a:t>
            </a:r>
            <a:r>
              <a:rPr lang="zh-CN" altLang="en-US" sz="2000" dirty="0"/>
              <a:t>，</a:t>
            </a:r>
            <a:r>
              <a:rPr lang="en-US" altLang="zh-CN" sz="2000" dirty="0"/>
              <a:t>B=2</a:t>
            </a:r>
            <a:r>
              <a:rPr lang="zh-CN" altLang="en-US" sz="2000" dirty="0"/>
              <a:t>，一共有</a:t>
            </a:r>
            <a:r>
              <a:rPr lang="en-US" altLang="zh-CN" sz="2000" dirty="0"/>
              <a:t>20</a:t>
            </a:r>
            <a:r>
              <a:rPr lang="zh-CN" altLang="en-US" sz="2000" dirty="0"/>
              <a:t>个类别</a:t>
            </a:r>
            <a:r>
              <a:rPr lang="en-US" altLang="zh-CN" sz="2000" dirty="0"/>
              <a:t>(C=20)</a:t>
            </a:r>
            <a:r>
              <a:rPr lang="zh-CN" altLang="en-US" sz="2000" dirty="0"/>
              <a:t>。则输出就是</a:t>
            </a:r>
            <a:r>
              <a:rPr lang="en-US" altLang="zh-CN" sz="2000" dirty="0"/>
              <a:t>7x7x30</a:t>
            </a:r>
            <a:r>
              <a:rPr lang="zh-CN" altLang="en-US" sz="2000" dirty="0"/>
              <a:t>的一个</a:t>
            </a:r>
            <a:r>
              <a:rPr lang="en-US" altLang="zh-CN" sz="2000" dirty="0"/>
              <a:t>tensor</a:t>
            </a:r>
            <a:r>
              <a:rPr lang="zh-CN" altLang="en-US" sz="2000" dirty="0"/>
              <a:t>。 </a:t>
            </a:r>
            <a:endParaRPr lang="en-US" altLang="zh-CN" sz="2000" dirty="0"/>
          </a:p>
          <a:p>
            <a:r>
              <a:rPr lang="zh-CN" altLang="en-US" sz="2000" dirty="0"/>
              <a:t>整个网络结构如下图所示：</a:t>
            </a:r>
          </a:p>
        </p:txBody>
      </p:sp>
      <p:pic>
        <p:nvPicPr>
          <p:cNvPr id="4" name="图片 3"/>
          <p:cNvPicPr>
            <a:picLocks noChangeAspect="1"/>
          </p:cNvPicPr>
          <p:nvPr/>
        </p:nvPicPr>
        <p:blipFill>
          <a:blip r:embed="rId2"/>
          <a:stretch>
            <a:fillRect/>
          </a:stretch>
        </p:blipFill>
        <p:spPr>
          <a:xfrm>
            <a:off x="2753710" y="3511249"/>
            <a:ext cx="6075117" cy="2542709"/>
          </a:xfrm>
          <a:prstGeom prst="rect">
            <a:avLst/>
          </a:prstGeom>
        </p:spPr>
      </p:pic>
    </p:spTree>
    <p:extLst>
      <p:ext uri="{BB962C8B-B14F-4D97-AF65-F5344CB8AC3E}">
        <p14:creationId xmlns:p14="http://schemas.microsoft.com/office/powerpoint/2010/main" val="2368940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微软雅黑" panose="020B0503020204020204" pitchFamily="34" charset="-122"/>
                <a:ea typeface="微软雅黑" panose="020B0503020204020204" pitchFamily="34" charset="-122"/>
              </a:rPr>
              <a:t>YOLO</a:t>
            </a:r>
            <a:r>
              <a:rPr lang="zh-CN" altLang="en-US" sz="4000">
                <a:latin typeface="微软雅黑" panose="020B0503020204020204" pitchFamily="34" charset="-122"/>
                <a:ea typeface="微软雅黑" panose="020B0503020204020204" pitchFamily="34" charset="-122"/>
              </a:rPr>
              <a:t>实现</a:t>
            </a:r>
            <a:r>
              <a:rPr lang="zh-CN" altLang="en-US" sz="4000" dirty="0">
                <a:latin typeface="微软雅黑" panose="020B0503020204020204" pitchFamily="34" charset="-122"/>
                <a:ea typeface="微软雅黑" panose="020B0503020204020204" pitchFamily="34" charset="-122"/>
              </a:rPr>
              <a:t>方法</a:t>
            </a:r>
          </a:p>
        </p:txBody>
      </p:sp>
      <p:sp>
        <p:nvSpPr>
          <p:cNvPr id="3" name="内容占位符 2"/>
          <p:cNvSpPr>
            <a:spLocks noGrp="1"/>
          </p:cNvSpPr>
          <p:nvPr>
            <p:ph idx="1"/>
          </p:nvPr>
        </p:nvSpPr>
        <p:spPr>
          <a:xfrm>
            <a:off x="838200" y="1039959"/>
            <a:ext cx="10515600" cy="5150638"/>
          </a:xfrm>
        </p:spPr>
        <p:txBody>
          <a:bodyPr/>
          <a:lstStyle/>
          <a:p>
            <a:r>
              <a:rPr lang="zh-CN" altLang="en-US" dirty="0"/>
              <a:t>在</a:t>
            </a:r>
            <a:r>
              <a:rPr lang="en-US" altLang="zh-CN" dirty="0"/>
              <a:t>test</a:t>
            </a:r>
            <a:r>
              <a:rPr lang="zh-CN" altLang="en-US" dirty="0"/>
              <a:t>的时候，每个网格预测的</a:t>
            </a:r>
            <a:r>
              <a:rPr lang="en-US" altLang="zh-CN" dirty="0"/>
              <a:t>class</a:t>
            </a:r>
            <a:r>
              <a:rPr lang="zh-CN" altLang="en-US" dirty="0"/>
              <a:t>信息和</a:t>
            </a:r>
            <a:r>
              <a:rPr lang="en-US" altLang="zh-CN" dirty="0"/>
              <a:t>bounding box</a:t>
            </a:r>
            <a:r>
              <a:rPr lang="zh-CN" altLang="en-US" dirty="0"/>
              <a:t>预测的</a:t>
            </a:r>
            <a:r>
              <a:rPr lang="en-US" altLang="zh-CN" dirty="0"/>
              <a:t>confidence</a:t>
            </a:r>
            <a:r>
              <a:rPr lang="zh-CN" altLang="en-US" dirty="0"/>
              <a:t>信息相乘，就得到每个</a:t>
            </a:r>
            <a:r>
              <a:rPr lang="en-US" altLang="zh-CN" dirty="0"/>
              <a:t>bounding box</a:t>
            </a:r>
            <a:r>
              <a:rPr lang="zh-CN" altLang="en-US" dirty="0"/>
              <a:t>的</a:t>
            </a:r>
            <a:r>
              <a:rPr lang="en-US" altLang="zh-CN" dirty="0"/>
              <a:t>class-specific confidence score: </a:t>
            </a:r>
          </a:p>
          <a:p>
            <a:endParaRPr lang="en-US" altLang="zh-CN" b="1" dirty="0"/>
          </a:p>
          <a:p>
            <a:r>
              <a:rPr lang="zh-CN" altLang="en-US" dirty="0"/>
              <a:t>等式左边第一项就是每个网格预测的类别信息，第二三项就是每个</a:t>
            </a:r>
            <a:r>
              <a:rPr lang="en-US" altLang="zh-CN" dirty="0"/>
              <a:t>bounding box</a:t>
            </a:r>
            <a:r>
              <a:rPr lang="zh-CN" altLang="en-US" dirty="0"/>
              <a:t>预测的</a:t>
            </a:r>
            <a:r>
              <a:rPr lang="en-US" altLang="zh-CN" dirty="0"/>
              <a:t>confidence</a:t>
            </a:r>
            <a:r>
              <a:rPr lang="zh-CN" altLang="en-US" dirty="0"/>
              <a:t>。这个乘积即</a:t>
            </a:r>
            <a:r>
              <a:rPr lang="en-US" altLang="zh-CN" dirty="0"/>
              <a:t>encode</a:t>
            </a:r>
            <a:r>
              <a:rPr lang="zh-CN" altLang="en-US" dirty="0"/>
              <a:t>了预测的</a:t>
            </a:r>
            <a:r>
              <a:rPr lang="en-US" altLang="zh-CN" dirty="0"/>
              <a:t>box</a:t>
            </a:r>
            <a:r>
              <a:rPr lang="zh-CN" altLang="en-US" dirty="0"/>
              <a:t>属于某一类的概率，也有该</a:t>
            </a:r>
            <a:r>
              <a:rPr lang="en-US" altLang="zh-CN" dirty="0"/>
              <a:t>box</a:t>
            </a:r>
            <a:r>
              <a:rPr lang="zh-CN" altLang="en-US" dirty="0"/>
              <a:t>准确度的信息。</a:t>
            </a:r>
            <a:endParaRPr lang="en-US" altLang="zh-CN" dirty="0"/>
          </a:p>
          <a:p>
            <a:r>
              <a:rPr lang="zh-CN" altLang="en-US" dirty="0"/>
              <a:t>得到每个</a:t>
            </a:r>
            <a:r>
              <a:rPr lang="en-US" altLang="zh-CN" dirty="0"/>
              <a:t>box</a:t>
            </a:r>
            <a:r>
              <a:rPr lang="zh-CN" altLang="en-US" dirty="0"/>
              <a:t>的</a:t>
            </a:r>
            <a:r>
              <a:rPr lang="en-US" altLang="zh-CN" dirty="0"/>
              <a:t>class-specific confidence score</a:t>
            </a:r>
            <a:r>
              <a:rPr lang="zh-CN" altLang="en-US" dirty="0"/>
              <a:t>以后，设置阈值，滤掉得分低的</a:t>
            </a:r>
            <a:r>
              <a:rPr lang="en-US" altLang="zh-CN" dirty="0"/>
              <a:t>boxes</a:t>
            </a:r>
            <a:r>
              <a:rPr lang="zh-CN" altLang="en-US" dirty="0"/>
              <a:t>，对保留的</a:t>
            </a:r>
            <a:r>
              <a:rPr lang="en-US" altLang="zh-CN" dirty="0"/>
              <a:t>boxes</a:t>
            </a:r>
            <a:r>
              <a:rPr lang="zh-CN" altLang="en-US" dirty="0"/>
              <a:t>进行</a:t>
            </a:r>
            <a:r>
              <a:rPr lang="en-US" altLang="zh-CN" dirty="0"/>
              <a:t>NMS</a:t>
            </a:r>
            <a:r>
              <a:rPr lang="zh-CN" altLang="en-US" dirty="0"/>
              <a:t>处理，就得到最终的检测结果。</a:t>
            </a:r>
          </a:p>
          <a:p>
            <a:endParaRPr lang="zh-CN" altLang="en-US" b="1" dirty="0"/>
          </a:p>
        </p:txBody>
      </p:sp>
      <p:pic>
        <p:nvPicPr>
          <p:cNvPr id="4" name="图片 3"/>
          <p:cNvPicPr>
            <a:picLocks noChangeAspect="1"/>
          </p:cNvPicPr>
          <p:nvPr/>
        </p:nvPicPr>
        <p:blipFill>
          <a:blip r:embed="rId2"/>
          <a:stretch>
            <a:fillRect/>
          </a:stretch>
        </p:blipFill>
        <p:spPr>
          <a:xfrm flipV="1">
            <a:off x="1145627" y="2184507"/>
            <a:ext cx="8387255" cy="675625"/>
          </a:xfrm>
          <a:prstGeom prst="rect">
            <a:avLst/>
          </a:prstGeom>
        </p:spPr>
      </p:pic>
    </p:spTree>
    <p:extLst>
      <p:ext uri="{BB962C8B-B14F-4D97-AF65-F5344CB8AC3E}">
        <p14:creationId xmlns:p14="http://schemas.microsoft.com/office/powerpoint/2010/main" val="619635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74885"/>
            <a:ext cx="6930081" cy="804049"/>
          </a:xfrm>
        </p:spPr>
        <p:txBody>
          <a:bodyPr>
            <a:normAutofit/>
          </a:bodyPr>
          <a:lstStyle/>
          <a:p>
            <a:r>
              <a:rPr lang="zh-CN" altLang="en-US" sz="4000" dirty="0">
                <a:latin typeface="微软雅黑" panose="020B0503020204020204" pitchFamily="34" charset="-122"/>
                <a:ea typeface="微软雅黑" panose="020B0503020204020204" pitchFamily="34" charset="-122"/>
              </a:rPr>
              <a:t>效果图</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901" y="1608081"/>
            <a:ext cx="4343139" cy="325735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08081"/>
            <a:ext cx="4345151" cy="3258863"/>
          </a:xfrm>
          <a:prstGeom prst="rect">
            <a:avLst/>
          </a:prstGeom>
        </p:spPr>
      </p:pic>
      <p:sp>
        <p:nvSpPr>
          <p:cNvPr id="7" name="文本框 6"/>
          <p:cNvSpPr txBox="1"/>
          <p:nvPr/>
        </p:nvSpPr>
        <p:spPr>
          <a:xfrm>
            <a:off x="2764220" y="5696606"/>
            <a:ext cx="58112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用官网下载</a:t>
            </a:r>
            <a:r>
              <a:rPr kumimoji="1"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VOC</a:t>
            </a: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数据集进行训练之后的准确度得到提高</a:t>
            </a:r>
          </a:p>
        </p:txBody>
      </p:sp>
    </p:spTree>
    <p:extLst>
      <p:ext uri="{BB962C8B-B14F-4D97-AF65-F5344CB8AC3E}">
        <p14:creationId xmlns:p14="http://schemas.microsoft.com/office/powerpoint/2010/main" val="1481626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0119"/>
            <a:ext cx="6930081" cy="804049"/>
          </a:xfrm>
        </p:spPr>
        <p:txBody>
          <a:bodyPr/>
          <a:lstStyle/>
          <a:p>
            <a:r>
              <a:rPr lang="en-US" altLang="zh-CN" sz="4000">
                <a:latin typeface="微软雅黑" panose="020B0503020204020204" pitchFamily="34" charset="-122"/>
                <a:ea typeface="微软雅黑" panose="020B0503020204020204" pitchFamily="34" charset="-122"/>
              </a:rPr>
              <a:t>Yolo</a:t>
            </a:r>
            <a:r>
              <a:rPr lang="zh-CN" altLang="en-US" sz="4000">
                <a:latin typeface="微软雅黑" panose="020B0503020204020204" pitchFamily="34" charset="-122"/>
                <a:ea typeface="微软雅黑" panose="020B0503020204020204" pitchFamily="34" charset="-122"/>
              </a:rPr>
              <a:t>不足</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155569"/>
            <a:ext cx="10515600" cy="5031905"/>
          </a:xfrm>
        </p:spPr>
        <p:txBody>
          <a:bodyPr/>
          <a:lstStyle/>
          <a:p>
            <a:r>
              <a:rPr lang="zh-CN" altLang="en-US"/>
              <a:t>识别物体位置精准性差、召回率低、泛化能力差。</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00679"/>
            <a:ext cx="6382407" cy="2374849"/>
          </a:xfrm>
          <a:prstGeom prst="rect">
            <a:avLst/>
          </a:prstGeom>
        </p:spPr>
      </p:pic>
      <p:sp>
        <p:nvSpPr>
          <p:cNvPr id="5" name="文本框 4"/>
          <p:cNvSpPr txBox="1"/>
          <p:nvPr/>
        </p:nvSpPr>
        <p:spPr>
          <a:xfrm>
            <a:off x="8492358" y="1845147"/>
            <a:ext cx="17972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VOC</a:t>
            </a: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数据集结构</a:t>
            </a:r>
          </a:p>
        </p:txBody>
      </p:sp>
      <p:sp>
        <p:nvSpPr>
          <p:cNvPr id="6" name="文本框 5"/>
          <p:cNvSpPr txBox="1"/>
          <p:nvPr/>
        </p:nvSpPr>
        <p:spPr>
          <a:xfrm>
            <a:off x="7309953" y="2291255"/>
            <a:ext cx="4493164" cy="313932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Annotations ----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这个文件夹是放所有</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xml</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描述文件的。</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JPEGImages</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这个文件夹是放所有</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jpg</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图片文件的。</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ImageSets</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-&gt; Main ----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这个文件里放一个</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names.txt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文档，文档内容是所有训练集图片的名字，没有后缀名。</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Lables</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voc_label.py</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生成的数据</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8730" y="4039442"/>
            <a:ext cx="3445232" cy="2688039"/>
          </a:xfrm>
          <a:prstGeom prst="rect">
            <a:avLst/>
          </a:prstGeom>
        </p:spPr>
      </p:pic>
      <p:sp>
        <p:nvSpPr>
          <p:cNvPr id="9" name="文本框 8"/>
          <p:cNvSpPr txBox="1"/>
          <p:nvPr/>
        </p:nvSpPr>
        <p:spPr>
          <a:xfrm>
            <a:off x="6424404" y="5894918"/>
            <a:ext cx="22621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其中</a:t>
            </a:r>
            <a:r>
              <a:rPr kumimoji="1"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包含了目标检测</a:t>
            </a:r>
          </a:p>
        </p:txBody>
      </p:sp>
    </p:spTree>
    <p:extLst>
      <p:ext uri="{BB962C8B-B14F-4D97-AF65-F5344CB8AC3E}">
        <p14:creationId xmlns:p14="http://schemas.microsoft.com/office/powerpoint/2010/main" val="2980550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sz="4800" dirty="0" err="1"/>
              <a:t>Opencv</a:t>
            </a:r>
            <a:endParaRPr lang="en-US" altLang="zh-CN" sz="4800" dirty="0"/>
          </a:p>
          <a:p>
            <a:endParaRPr lang="en-US" altLang="zh-CN" sz="4800" dirty="0"/>
          </a:p>
          <a:p>
            <a:pPr marL="0" indent="0">
              <a:buNone/>
            </a:pPr>
            <a:endParaRPr lang="en-US" altLang="zh-CN" sz="4800" dirty="0"/>
          </a:p>
          <a:p>
            <a:r>
              <a:rPr lang="en-US" altLang="zh-CN" sz="4800" dirty="0"/>
              <a:t>PIL(Python Image Library)</a:t>
            </a:r>
            <a:endParaRPr lang="zh-CN" altLang="en-US" sz="4800" dirty="0"/>
          </a:p>
        </p:txBody>
      </p:sp>
    </p:spTree>
    <p:extLst>
      <p:ext uri="{BB962C8B-B14F-4D97-AF65-F5344CB8AC3E}">
        <p14:creationId xmlns:p14="http://schemas.microsoft.com/office/powerpoint/2010/main" val="1048026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a:latin typeface="微软雅黑" panose="020B0503020204020204" pitchFamily="34" charset="-122"/>
                <a:ea typeface="微软雅黑" panose="020B0503020204020204" pitchFamily="34" charset="-122"/>
              </a:rPr>
              <a:t>-opencv</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r>
              <a:rPr lang="zh-CN" altLang="en-US" dirty="0"/>
              <a:t>加载图片；</a:t>
            </a:r>
            <a:endParaRPr lang="en-US" altLang="zh-CN" dirty="0"/>
          </a:p>
          <a:p>
            <a:r>
              <a:rPr lang="zh-CN" altLang="en-US" dirty="0"/>
              <a:t>转换为灰度图；</a:t>
            </a:r>
            <a:endParaRPr lang="en-US" altLang="zh-CN" dirty="0"/>
          </a:p>
          <a:p>
            <a:r>
              <a:rPr lang="zh-CN" altLang="en-US" dirty="0"/>
              <a:t>对图像进行二值化（基于一个手动设置的阈值，小于阈值置为</a:t>
            </a:r>
            <a:r>
              <a:rPr lang="en-US" altLang="zh-CN" dirty="0"/>
              <a:t>0</a:t>
            </a:r>
            <a:r>
              <a:rPr lang="zh-CN" altLang="en-US" dirty="0"/>
              <a:t>，大于置为</a:t>
            </a:r>
            <a:r>
              <a:rPr lang="en-US" altLang="zh-CN" dirty="0"/>
              <a:t>255</a:t>
            </a:r>
            <a:r>
              <a:rPr lang="zh-CN" altLang="en-US" dirty="0"/>
              <a:t>）；</a:t>
            </a:r>
            <a:endParaRPr lang="en-US" altLang="zh-CN" dirty="0"/>
          </a:p>
          <a:p>
            <a:r>
              <a:rPr lang="zh-CN" altLang="en-US" dirty="0"/>
              <a:t>对二值化后的图片，去除噪音，增强目标；</a:t>
            </a:r>
            <a:endParaRPr lang="en-US" altLang="zh-CN" dirty="0"/>
          </a:p>
          <a:p>
            <a:endParaRPr lang="zh-CN" altLang="en-US" sz="4800" dirty="0"/>
          </a:p>
        </p:txBody>
      </p:sp>
      <p:pic>
        <p:nvPicPr>
          <p:cNvPr id="4" name="图片 3"/>
          <p:cNvPicPr>
            <a:picLocks noChangeAspect="1"/>
          </p:cNvPicPr>
          <p:nvPr/>
        </p:nvPicPr>
        <p:blipFill>
          <a:blip r:embed="rId2"/>
          <a:stretch>
            <a:fillRect/>
          </a:stretch>
        </p:blipFill>
        <p:spPr>
          <a:xfrm>
            <a:off x="7749712" y="3132814"/>
            <a:ext cx="4183075" cy="3565280"/>
          </a:xfrm>
          <a:prstGeom prst="rect">
            <a:avLst/>
          </a:prstGeom>
        </p:spPr>
      </p:pic>
      <p:pic>
        <p:nvPicPr>
          <p:cNvPr id="5" name="图片 4"/>
          <p:cNvPicPr>
            <a:picLocks noChangeAspect="1"/>
          </p:cNvPicPr>
          <p:nvPr/>
        </p:nvPicPr>
        <p:blipFill>
          <a:blip r:embed="rId3"/>
          <a:stretch>
            <a:fillRect/>
          </a:stretch>
        </p:blipFill>
        <p:spPr>
          <a:xfrm>
            <a:off x="2724651" y="3228230"/>
            <a:ext cx="4047739" cy="3469864"/>
          </a:xfrm>
          <a:prstGeom prst="rect">
            <a:avLst/>
          </a:prstGeom>
        </p:spPr>
      </p:pic>
    </p:spTree>
    <p:extLst>
      <p:ext uri="{BB962C8B-B14F-4D97-AF65-F5344CB8AC3E}">
        <p14:creationId xmlns:p14="http://schemas.microsoft.com/office/powerpoint/2010/main" val="419517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27542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ONE</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608371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一件有意义</a:t>
            </a:r>
            <a:r>
              <a:rPr lang="en-US" altLang="zh-CN" sz="2000" b="1" spc="600" dirty="0">
                <a:latin typeface="+mj-ea"/>
                <a:ea typeface="+mj-ea"/>
                <a:cs typeface="Arial" pitchFamily="34" charset="0"/>
              </a:rPr>
              <a:t>&amp;</a:t>
            </a:r>
            <a:r>
              <a:rPr lang="zh-CN" altLang="en-US" sz="2000" b="1" spc="600" dirty="0">
                <a:latin typeface="+mj-ea"/>
                <a:ea typeface="+mj-ea"/>
                <a:cs typeface="Arial" pitchFamily="34" charset="0"/>
              </a:rPr>
              <a:t>有价值</a:t>
            </a:r>
            <a:r>
              <a:rPr lang="en-US" altLang="zh-CN" sz="2000" b="1" spc="600" dirty="0">
                <a:latin typeface="+mj-ea"/>
                <a:ea typeface="+mj-ea"/>
                <a:cs typeface="Arial" pitchFamily="34" charset="0"/>
              </a:rPr>
              <a:t>&amp;</a:t>
            </a:r>
            <a:r>
              <a:rPr lang="zh-CN" altLang="en-US" sz="2000" b="1" spc="600" dirty="0">
                <a:latin typeface="+mj-ea"/>
                <a:ea typeface="+mj-ea"/>
                <a:cs typeface="Arial" pitchFamily="34" charset="0"/>
              </a:rPr>
              <a:t>有挑战的事情</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zh-CN" altLang="en-US" sz="4000" b="1" spc="600" dirty="0">
                <a:latin typeface="+mj-ea"/>
                <a:ea typeface="+mj-ea"/>
                <a:cs typeface="Arial" pitchFamily="34" charset="0"/>
              </a:rPr>
              <a:t>鱼类图像的识别与分类</a:t>
            </a:r>
          </a:p>
        </p:txBody>
      </p:sp>
      <p:sp>
        <p:nvSpPr>
          <p:cNvPr id="7" name="文本框 21"/>
          <p:cNvSpPr txBox="1">
            <a:spLocks noChangeArrowheads="1"/>
          </p:cNvSpPr>
          <p:nvPr/>
        </p:nvSpPr>
        <p:spPr bwMode="auto">
          <a:xfrm>
            <a:off x="2115144" y="1968264"/>
            <a:ext cx="1883849"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1</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183792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normAutofit/>
          </a:bodyPr>
          <a:lstStyle/>
          <a:p>
            <a:pPr marL="0" indent="0">
              <a:buNone/>
            </a:pPr>
            <a:endParaRPr lang="en-US" altLang="zh-CN" sz="4800" dirty="0"/>
          </a:p>
          <a:p>
            <a:pPr marL="0" indent="0">
              <a:buNone/>
            </a:pPr>
            <a:endParaRPr lang="en-US" altLang="zh-CN" sz="4800" dirty="0"/>
          </a:p>
          <a:p>
            <a:pPr marL="0" indent="0">
              <a:buNone/>
            </a:pPr>
            <a:r>
              <a:rPr lang="en-US" altLang="zh-CN" sz="4800" dirty="0" err="1"/>
              <a:t>Opnecv</a:t>
            </a:r>
            <a:r>
              <a:rPr lang="zh-CN" altLang="en-US" sz="4800" dirty="0"/>
              <a:t>的启示：</a:t>
            </a:r>
            <a:endParaRPr lang="en-US" altLang="zh-CN" sz="4800" dirty="0"/>
          </a:p>
          <a:p>
            <a:pPr marL="0" indent="0">
              <a:buNone/>
            </a:pPr>
            <a:r>
              <a:rPr lang="en-US" altLang="zh-CN" sz="4800" dirty="0"/>
              <a:t>	</a:t>
            </a:r>
            <a:r>
              <a:rPr lang="zh-CN" altLang="en-US" sz="4800" dirty="0"/>
              <a:t>基于阈值的分割、图像的去噪</a:t>
            </a:r>
          </a:p>
        </p:txBody>
      </p:sp>
    </p:spTree>
    <p:extLst>
      <p:ext uri="{BB962C8B-B14F-4D97-AF65-F5344CB8AC3E}">
        <p14:creationId xmlns:p14="http://schemas.microsoft.com/office/powerpoint/2010/main" val="2773093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dirty="0">
                <a:latin typeface="微软雅黑" panose="020B0503020204020204" pitchFamily="34" charset="-122"/>
                <a:ea typeface="微软雅黑" panose="020B0503020204020204" pitchFamily="34" charset="-122"/>
              </a:rPr>
              <a:t>-</a:t>
            </a:r>
            <a:r>
              <a:rPr lang="en-US" altLang="zh-CN" b="1"/>
              <a:t>PIL</a:t>
            </a:r>
            <a:endParaRPr lang="zh-CN" altLang="en-US" b="1" dirty="0"/>
          </a:p>
        </p:txBody>
      </p:sp>
      <p:sp>
        <p:nvSpPr>
          <p:cNvPr id="3" name="内容占位符 2"/>
          <p:cNvSpPr>
            <a:spLocks noGrp="1"/>
          </p:cNvSpPr>
          <p:nvPr>
            <p:ph idx="1"/>
          </p:nvPr>
        </p:nvSpPr>
        <p:spPr>
          <a:xfrm>
            <a:off x="838200" y="1145059"/>
            <a:ext cx="10515600" cy="2292734"/>
          </a:xfrm>
        </p:spPr>
        <p:txBody>
          <a:bodyPr>
            <a:normAutofit/>
          </a:bodyPr>
          <a:lstStyle/>
          <a:p>
            <a:pPr marL="0" indent="0">
              <a:buNone/>
            </a:pPr>
            <a:endParaRPr lang="en-US" altLang="zh-CN" sz="4000" dirty="0"/>
          </a:p>
          <a:p>
            <a:pPr marL="0" indent="0">
              <a:buNone/>
            </a:pPr>
            <a:r>
              <a:rPr lang="en-US" altLang="zh-CN" sz="4000" dirty="0" err="1"/>
              <a:t>Opencv</a:t>
            </a:r>
            <a:r>
              <a:rPr lang="zh-CN" altLang="en-US" sz="4000" dirty="0"/>
              <a:t>真的太费劲！！</a:t>
            </a:r>
            <a:endParaRPr lang="en-US" altLang="zh-CN" sz="4000" dirty="0"/>
          </a:p>
          <a:p>
            <a:pPr marL="0" indent="0">
              <a:buNone/>
            </a:pPr>
            <a:r>
              <a:rPr lang="zh-CN" altLang="en-US" sz="4000" dirty="0"/>
              <a:t>       如何找到一个能自动计算出图片的阈值？</a:t>
            </a:r>
            <a:endParaRPr lang="en-US" altLang="zh-CN" sz="4000" dirty="0"/>
          </a:p>
          <a:p>
            <a:pPr marL="0" indent="0">
              <a:buNone/>
            </a:pPr>
            <a:endParaRPr lang="zh-CN" altLang="en-US" sz="4000" dirty="0"/>
          </a:p>
        </p:txBody>
      </p:sp>
      <p:sp>
        <p:nvSpPr>
          <p:cNvPr id="5" name="文本框 4"/>
          <p:cNvSpPr txBox="1"/>
          <p:nvPr/>
        </p:nvSpPr>
        <p:spPr>
          <a:xfrm>
            <a:off x="2048608" y="3182815"/>
            <a:ext cx="884506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1.PIL;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2.skimage;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3.scipy;</a:t>
            </a:r>
            <a:endParaRPr kumimoji="0" lang="zh-CN" altLang="en-US"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endParaRPr>
          </a:p>
        </p:txBody>
      </p:sp>
      <p:pic>
        <p:nvPicPr>
          <p:cNvPr id="9" name="图片 8"/>
          <p:cNvPicPr>
            <a:picLocks noChangeAspect="1"/>
          </p:cNvPicPr>
          <p:nvPr/>
        </p:nvPicPr>
        <p:blipFill>
          <a:blip r:embed="rId2"/>
          <a:stretch>
            <a:fillRect/>
          </a:stretch>
        </p:blipFill>
        <p:spPr>
          <a:xfrm>
            <a:off x="838200" y="1847375"/>
            <a:ext cx="10674135" cy="3331294"/>
          </a:xfrm>
          <a:prstGeom prst="rect">
            <a:avLst/>
          </a:prstGeom>
        </p:spPr>
      </p:pic>
    </p:spTree>
    <p:extLst>
      <p:ext uri="{BB962C8B-B14F-4D97-AF65-F5344CB8AC3E}">
        <p14:creationId xmlns:p14="http://schemas.microsoft.com/office/powerpoint/2010/main" val="227655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wipe(down)">
                                      <p:cBhvr>
                                        <p:cTn id="23" dur="580">
                                          <p:stCondLst>
                                            <p:cond delay="0"/>
                                          </p:stCondLst>
                                        </p:cTn>
                                        <p:tgtEl>
                                          <p:spTgt spid="5">
                                            <p:txEl>
                                              <p:pRg st="1" end="1"/>
                                            </p:txEl>
                                          </p:spTgt>
                                        </p:tgtEl>
                                      </p:cBhvr>
                                    </p:animEffect>
                                    <p:anim calcmode="lin" valueType="num">
                                      <p:cBhvr>
                                        <p:cTn id="24" dur="1822" tmFilter="0,0; 0.14,0.36; 0.43,0.73; 0.71,0.91; 1.0,1.0">
                                          <p:stCondLst>
                                            <p:cond delay="0"/>
                                          </p:stCondLst>
                                        </p:cTn>
                                        <p:tgtEl>
                                          <p:spTgt spid="5">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xEl>
                                              <p:pRg st="1" end="1"/>
                                            </p:txEl>
                                          </p:spTgt>
                                        </p:tgtEl>
                                      </p:cBhvr>
                                      <p:to x="100000" y="60000"/>
                                    </p:animScale>
                                    <p:animScale>
                                      <p:cBhvr>
                                        <p:cTn id="30" dur="166" decel="50000">
                                          <p:stCondLst>
                                            <p:cond delay="676"/>
                                          </p:stCondLst>
                                        </p:cTn>
                                        <p:tgtEl>
                                          <p:spTgt spid="5">
                                            <p:txEl>
                                              <p:pRg st="1" end="1"/>
                                            </p:txEl>
                                          </p:spTgt>
                                        </p:tgtEl>
                                      </p:cBhvr>
                                      <p:to x="100000" y="100000"/>
                                    </p:animScale>
                                    <p:animScale>
                                      <p:cBhvr>
                                        <p:cTn id="31" dur="26">
                                          <p:stCondLst>
                                            <p:cond delay="1312"/>
                                          </p:stCondLst>
                                        </p:cTn>
                                        <p:tgtEl>
                                          <p:spTgt spid="5">
                                            <p:txEl>
                                              <p:pRg st="1" end="1"/>
                                            </p:txEl>
                                          </p:spTgt>
                                        </p:tgtEl>
                                      </p:cBhvr>
                                      <p:to x="100000" y="80000"/>
                                    </p:animScale>
                                    <p:animScale>
                                      <p:cBhvr>
                                        <p:cTn id="32" dur="166" decel="50000">
                                          <p:stCondLst>
                                            <p:cond delay="1338"/>
                                          </p:stCondLst>
                                        </p:cTn>
                                        <p:tgtEl>
                                          <p:spTgt spid="5">
                                            <p:txEl>
                                              <p:pRg st="1" end="1"/>
                                            </p:txEl>
                                          </p:spTgt>
                                        </p:tgtEl>
                                      </p:cBhvr>
                                      <p:to x="100000" y="100000"/>
                                    </p:animScale>
                                    <p:animScale>
                                      <p:cBhvr>
                                        <p:cTn id="33" dur="26">
                                          <p:stCondLst>
                                            <p:cond delay="1642"/>
                                          </p:stCondLst>
                                        </p:cTn>
                                        <p:tgtEl>
                                          <p:spTgt spid="5">
                                            <p:txEl>
                                              <p:pRg st="1" end="1"/>
                                            </p:txEl>
                                          </p:spTgt>
                                        </p:tgtEl>
                                      </p:cBhvr>
                                      <p:to x="100000" y="90000"/>
                                    </p:animScale>
                                    <p:animScale>
                                      <p:cBhvr>
                                        <p:cTn id="34" dur="166" decel="50000">
                                          <p:stCondLst>
                                            <p:cond delay="1668"/>
                                          </p:stCondLst>
                                        </p:cTn>
                                        <p:tgtEl>
                                          <p:spTgt spid="5">
                                            <p:txEl>
                                              <p:pRg st="1" end="1"/>
                                            </p:txEl>
                                          </p:spTgt>
                                        </p:tgtEl>
                                      </p:cBhvr>
                                      <p:to x="100000" y="100000"/>
                                    </p:animScale>
                                    <p:animScale>
                                      <p:cBhvr>
                                        <p:cTn id="35" dur="26">
                                          <p:stCondLst>
                                            <p:cond delay="1808"/>
                                          </p:stCondLst>
                                        </p:cTn>
                                        <p:tgtEl>
                                          <p:spTgt spid="5">
                                            <p:txEl>
                                              <p:pRg st="1" end="1"/>
                                            </p:txEl>
                                          </p:spTgt>
                                        </p:tgtEl>
                                      </p:cBhvr>
                                      <p:to x="100000" y="95000"/>
                                    </p:animScale>
                                    <p:animScale>
                                      <p:cBhvr>
                                        <p:cTn id="36" dur="166" decel="50000">
                                          <p:stCondLst>
                                            <p:cond delay="1834"/>
                                          </p:stCondLst>
                                        </p:cTn>
                                        <p:tgtEl>
                                          <p:spTgt spid="5">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wipe(down)">
                                      <p:cBhvr>
                                        <p:cTn id="39" dur="580">
                                          <p:stCondLst>
                                            <p:cond delay="0"/>
                                          </p:stCondLst>
                                        </p:cTn>
                                        <p:tgtEl>
                                          <p:spTgt spid="5">
                                            <p:txEl>
                                              <p:pRg st="2" end="2"/>
                                            </p:txEl>
                                          </p:spTgt>
                                        </p:tgtEl>
                                      </p:cBhvr>
                                    </p:animEffect>
                                    <p:anim calcmode="lin" valueType="num">
                                      <p:cBhvr>
                                        <p:cTn id="40"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xEl>
                                              <p:pRg st="2" end="2"/>
                                            </p:txEl>
                                          </p:spTgt>
                                        </p:tgtEl>
                                      </p:cBhvr>
                                      <p:to x="100000" y="60000"/>
                                    </p:animScale>
                                    <p:animScale>
                                      <p:cBhvr>
                                        <p:cTn id="46" dur="166" decel="50000">
                                          <p:stCondLst>
                                            <p:cond delay="676"/>
                                          </p:stCondLst>
                                        </p:cTn>
                                        <p:tgtEl>
                                          <p:spTgt spid="5">
                                            <p:txEl>
                                              <p:pRg st="2" end="2"/>
                                            </p:txEl>
                                          </p:spTgt>
                                        </p:tgtEl>
                                      </p:cBhvr>
                                      <p:to x="100000" y="100000"/>
                                    </p:animScale>
                                    <p:animScale>
                                      <p:cBhvr>
                                        <p:cTn id="47" dur="26">
                                          <p:stCondLst>
                                            <p:cond delay="1312"/>
                                          </p:stCondLst>
                                        </p:cTn>
                                        <p:tgtEl>
                                          <p:spTgt spid="5">
                                            <p:txEl>
                                              <p:pRg st="2" end="2"/>
                                            </p:txEl>
                                          </p:spTgt>
                                        </p:tgtEl>
                                      </p:cBhvr>
                                      <p:to x="100000" y="80000"/>
                                    </p:animScale>
                                    <p:animScale>
                                      <p:cBhvr>
                                        <p:cTn id="48" dur="166" decel="50000">
                                          <p:stCondLst>
                                            <p:cond delay="1338"/>
                                          </p:stCondLst>
                                        </p:cTn>
                                        <p:tgtEl>
                                          <p:spTgt spid="5">
                                            <p:txEl>
                                              <p:pRg st="2" end="2"/>
                                            </p:txEl>
                                          </p:spTgt>
                                        </p:tgtEl>
                                      </p:cBhvr>
                                      <p:to x="100000" y="100000"/>
                                    </p:animScale>
                                    <p:animScale>
                                      <p:cBhvr>
                                        <p:cTn id="49" dur="26">
                                          <p:stCondLst>
                                            <p:cond delay="1642"/>
                                          </p:stCondLst>
                                        </p:cTn>
                                        <p:tgtEl>
                                          <p:spTgt spid="5">
                                            <p:txEl>
                                              <p:pRg st="2" end="2"/>
                                            </p:txEl>
                                          </p:spTgt>
                                        </p:tgtEl>
                                      </p:cBhvr>
                                      <p:to x="100000" y="90000"/>
                                    </p:animScale>
                                    <p:animScale>
                                      <p:cBhvr>
                                        <p:cTn id="50" dur="166" decel="50000">
                                          <p:stCondLst>
                                            <p:cond delay="1668"/>
                                          </p:stCondLst>
                                        </p:cTn>
                                        <p:tgtEl>
                                          <p:spTgt spid="5">
                                            <p:txEl>
                                              <p:pRg st="2" end="2"/>
                                            </p:txEl>
                                          </p:spTgt>
                                        </p:tgtEl>
                                      </p:cBhvr>
                                      <p:to x="100000" y="100000"/>
                                    </p:animScale>
                                    <p:animScale>
                                      <p:cBhvr>
                                        <p:cTn id="51" dur="26">
                                          <p:stCondLst>
                                            <p:cond delay="1808"/>
                                          </p:stCondLst>
                                        </p:cTn>
                                        <p:tgtEl>
                                          <p:spTgt spid="5">
                                            <p:txEl>
                                              <p:pRg st="2" end="2"/>
                                            </p:txEl>
                                          </p:spTgt>
                                        </p:tgtEl>
                                      </p:cBhvr>
                                      <p:to x="100000" y="95000"/>
                                    </p:animScale>
                                    <p:animScale>
                                      <p:cBhvr>
                                        <p:cTn id="52" dur="166" decel="50000">
                                          <p:stCondLst>
                                            <p:cond delay="1834"/>
                                          </p:stCondLst>
                                        </p:cTn>
                                        <p:tgtEl>
                                          <p:spTgt spid="5">
                                            <p:txEl>
                                              <p:pRg st="2" end="2"/>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arn(inVertical)">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marL="0" indent="0">
              <a:buNone/>
            </a:pPr>
            <a:r>
              <a:rPr lang="zh-CN" altLang="en-US" sz="3200" dirty="0"/>
              <a:t>       基于统计学的阈值自动计算</a:t>
            </a:r>
            <a:endParaRPr lang="en-US" altLang="zh-CN" sz="3200" dirty="0"/>
          </a:p>
        </p:txBody>
      </p:sp>
      <p:pic>
        <p:nvPicPr>
          <p:cNvPr id="5" name="图片 4"/>
          <p:cNvPicPr>
            <a:picLocks noChangeAspect="1"/>
          </p:cNvPicPr>
          <p:nvPr/>
        </p:nvPicPr>
        <p:blipFill>
          <a:blip r:embed="rId2"/>
          <a:stretch>
            <a:fillRect/>
          </a:stretch>
        </p:blipFill>
        <p:spPr>
          <a:xfrm>
            <a:off x="5611612" y="2277208"/>
            <a:ext cx="6360377" cy="4286774"/>
          </a:xfrm>
          <a:prstGeom prst="rect">
            <a:avLst/>
          </a:prstGeom>
        </p:spPr>
      </p:pic>
      <p:pic>
        <p:nvPicPr>
          <p:cNvPr id="6" name="图片 5"/>
          <p:cNvPicPr>
            <a:picLocks noChangeAspect="1"/>
          </p:cNvPicPr>
          <p:nvPr/>
        </p:nvPicPr>
        <p:blipFill>
          <a:blip r:embed="rId3"/>
          <a:stretch>
            <a:fillRect/>
          </a:stretch>
        </p:blipFill>
        <p:spPr>
          <a:xfrm>
            <a:off x="3311138" y="1685784"/>
            <a:ext cx="8914286" cy="2838095"/>
          </a:xfrm>
          <a:prstGeom prst="rect">
            <a:avLst/>
          </a:prstGeom>
        </p:spPr>
      </p:pic>
      <p:pic>
        <p:nvPicPr>
          <p:cNvPr id="10" name="图片 9"/>
          <p:cNvPicPr>
            <a:picLocks noChangeAspect="1"/>
          </p:cNvPicPr>
          <p:nvPr/>
        </p:nvPicPr>
        <p:blipFill>
          <a:blip r:embed="rId4"/>
          <a:stretch>
            <a:fillRect/>
          </a:stretch>
        </p:blipFill>
        <p:spPr>
          <a:xfrm>
            <a:off x="3376943" y="3784356"/>
            <a:ext cx="8848481" cy="2933333"/>
          </a:xfrm>
          <a:prstGeom prst="rect">
            <a:avLst/>
          </a:prstGeom>
        </p:spPr>
      </p:pic>
      <p:pic>
        <p:nvPicPr>
          <p:cNvPr id="11" name="图片 10"/>
          <p:cNvPicPr>
            <a:picLocks noChangeAspect="1"/>
          </p:cNvPicPr>
          <p:nvPr/>
        </p:nvPicPr>
        <p:blipFill>
          <a:blip r:embed="rId5"/>
          <a:stretch>
            <a:fillRect/>
          </a:stretch>
        </p:blipFill>
        <p:spPr>
          <a:xfrm>
            <a:off x="3376943" y="1420784"/>
            <a:ext cx="8600000" cy="2800000"/>
          </a:xfrm>
          <a:prstGeom prst="rect">
            <a:avLst/>
          </a:prstGeom>
        </p:spPr>
      </p:pic>
      <p:pic>
        <p:nvPicPr>
          <p:cNvPr id="12" name="图片 11"/>
          <p:cNvPicPr>
            <a:picLocks noChangeAspect="1"/>
          </p:cNvPicPr>
          <p:nvPr/>
        </p:nvPicPr>
        <p:blipFill>
          <a:blip r:embed="rId6"/>
          <a:stretch>
            <a:fillRect/>
          </a:stretch>
        </p:blipFill>
        <p:spPr>
          <a:xfrm>
            <a:off x="3680843" y="3940897"/>
            <a:ext cx="8361905" cy="2819048"/>
          </a:xfrm>
          <a:prstGeom prst="rect">
            <a:avLst/>
          </a:prstGeom>
        </p:spPr>
      </p:pic>
      <p:pic>
        <p:nvPicPr>
          <p:cNvPr id="13" name="图片 12"/>
          <p:cNvPicPr>
            <a:picLocks noChangeAspect="1"/>
          </p:cNvPicPr>
          <p:nvPr/>
        </p:nvPicPr>
        <p:blipFill>
          <a:blip r:embed="rId7"/>
          <a:stretch>
            <a:fillRect/>
          </a:stretch>
        </p:blipFill>
        <p:spPr>
          <a:xfrm>
            <a:off x="3376943" y="1228827"/>
            <a:ext cx="8689546" cy="2555529"/>
          </a:xfrm>
          <a:prstGeom prst="rect">
            <a:avLst/>
          </a:prstGeom>
        </p:spPr>
      </p:pic>
      <p:pic>
        <p:nvPicPr>
          <p:cNvPr id="14" name="图片 13"/>
          <p:cNvPicPr>
            <a:picLocks noChangeAspect="1"/>
          </p:cNvPicPr>
          <p:nvPr/>
        </p:nvPicPr>
        <p:blipFill>
          <a:blip r:embed="rId8"/>
          <a:stretch>
            <a:fillRect/>
          </a:stretch>
        </p:blipFill>
        <p:spPr>
          <a:xfrm>
            <a:off x="2781510" y="2535069"/>
            <a:ext cx="8876190" cy="3371429"/>
          </a:xfrm>
          <a:prstGeom prst="rect">
            <a:avLst/>
          </a:prstGeom>
        </p:spPr>
      </p:pic>
      <p:sp>
        <p:nvSpPr>
          <p:cNvPr id="16" name="文本框 15"/>
          <p:cNvSpPr txBox="1"/>
          <p:nvPr/>
        </p:nvSpPr>
        <p:spPr>
          <a:xfrm>
            <a:off x="1696915" y="4044462"/>
            <a:ext cx="9469316" cy="1138773"/>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当然只靠这个函数，是不能达到这些效果的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332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80">
                                          <p:stCondLst>
                                            <p:cond delay="0"/>
                                          </p:stCondLst>
                                        </p:cTn>
                                        <p:tgtEl>
                                          <p:spTgt spid="16"/>
                                        </p:tgtEl>
                                      </p:cBhvr>
                                    </p:animEffect>
                                    <p:anim calcmode="lin" valueType="num">
                                      <p:cBhvr>
                                        <p:cTn id="5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61" dur="26">
                                          <p:stCondLst>
                                            <p:cond delay="650"/>
                                          </p:stCondLst>
                                        </p:cTn>
                                        <p:tgtEl>
                                          <p:spTgt spid="16"/>
                                        </p:tgtEl>
                                      </p:cBhvr>
                                      <p:to x="100000" y="60000"/>
                                    </p:animScale>
                                    <p:animScale>
                                      <p:cBhvr>
                                        <p:cTn id="62" dur="166" decel="50000">
                                          <p:stCondLst>
                                            <p:cond delay="676"/>
                                          </p:stCondLst>
                                        </p:cTn>
                                        <p:tgtEl>
                                          <p:spTgt spid="16"/>
                                        </p:tgtEl>
                                      </p:cBhvr>
                                      <p:to x="100000" y="100000"/>
                                    </p:animScale>
                                    <p:animScale>
                                      <p:cBhvr>
                                        <p:cTn id="63" dur="26">
                                          <p:stCondLst>
                                            <p:cond delay="1312"/>
                                          </p:stCondLst>
                                        </p:cTn>
                                        <p:tgtEl>
                                          <p:spTgt spid="16"/>
                                        </p:tgtEl>
                                      </p:cBhvr>
                                      <p:to x="100000" y="80000"/>
                                    </p:animScale>
                                    <p:animScale>
                                      <p:cBhvr>
                                        <p:cTn id="64" dur="166" decel="50000">
                                          <p:stCondLst>
                                            <p:cond delay="1338"/>
                                          </p:stCondLst>
                                        </p:cTn>
                                        <p:tgtEl>
                                          <p:spTgt spid="16"/>
                                        </p:tgtEl>
                                      </p:cBhvr>
                                      <p:to x="100000" y="100000"/>
                                    </p:animScale>
                                    <p:animScale>
                                      <p:cBhvr>
                                        <p:cTn id="65" dur="26">
                                          <p:stCondLst>
                                            <p:cond delay="1642"/>
                                          </p:stCondLst>
                                        </p:cTn>
                                        <p:tgtEl>
                                          <p:spTgt spid="16"/>
                                        </p:tgtEl>
                                      </p:cBhvr>
                                      <p:to x="100000" y="90000"/>
                                    </p:animScale>
                                    <p:animScale>
                                      <p:cBhvr>
                                        <p:cTn id="66" dur="166" decel="50000">
                                          <p:stCondLst>
                                            <p:cond delay="1668"/>
                                          </p:stCondLst>
                                        </p:cTn>
                                        <p:tgtEl>
                                          <p:spTgt spid="16"/>
                                        </p:tgtEl>
                                      </p:cBhvr>
                                      <p:to x="100000" y="100000"/>
                                    </p:animScale>
                                    <p:animScale>
                                      <p:cBhvr>
                                        <p:cTn id="67" dur="26">
                                          <p:stCondLst>
                                            <p:cond delay="1808"/>
                                          </p:stCondLst>
                                        </p:cTn>
                                        <p:tgtEl>
                                          <p:spTgt spid="16"/>
                                        </p:tgtEl>
                                      </p:cBhvr>
                                      <p:to x="100000" y="95000"/>
                                    </p:animScale>
                                    <p:animScale>
                                      <p:cBhvr>
                                        <p:cTn id="68"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362456" y="1463040"/>
            <a:ext cx="10347462" cy="1569660"/>
          </a:xfrm>
          <a:prstGeom prst="rect">
            <a:avLst/>
          </a:prstGeom>
          <a:no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对于每一张图片，基于这个自动得到的阈值，将图片的背景全部变成黑色</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基于以上中间结果，对图像进行去噪</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文本框 6"/>
          <p:cNvSpPr txBox="1"/>
          <p:nvPr/>
        </p:nvSpPr>
        <p:spPr>
          <a:xfrm>
            <a:off x="838200" y="3931920"/>
            <a:ext cx="428835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去噪</a:t>
            </a:r>
            <a:r>
              <a:rPr kumimoji="0" lang="en-US" altLang="zh-CN" sz="40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sym typeface="Wingdings" panose="05000000000000000000" pitchFamily="2" charset="2"/>
              </a:rPr>
              <a:t></a:t>
            </a:r>
            <a:r>
              <a:rPr kumimoji="0" lang="zh-CN" altLang="en-US" sz="40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腐蚀和膨胀</a:t>
            </a:r>
          </a:p>
        </p:txBody>
      </p:sp>
      <p:pic>
        <p:nvPicPr>
          <p:cNvPr id="8" name="图片 7"/>
          <p:cNvPicPr/>
          <p:nvPr/>
        </p:nvPicPr>
        <p:blipFill>
          <a:blip r:embed="rId3"/>
          <a:stretch>
            <a:fillRect/>
          </a:stretch>
        </p:blipFill>
        <p:spPr>
          <a:xfrm>
            <a:off x="5384683" y="3998257"/>
            <a:ext cx="6325235" cy="2388997"/>
          </a:xfrm>
          <a:prstGeom prst="rect">
            <a:avLst/>
          </a:prstGeom>
        </p:spPr>
      </p:pic>
    </p:spTree>
    <p:extLst>
      <p:ext uri="{BB962C8B-B14F-4D97-AF65-F5344CB8AC3E}">
        <p14:creationId xmlns:p14="http://schemas.microsoft.com/office/powerpoint/2010/main" val="160008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80">
                                          <p:stCondLst>
                                            <p:cond delay="0"/>
                                          </p:stCondLst>
                                        </p:cTn>
                                        <p:tgtEl>
                                          <p:spTgt spid="8"/>
                                        </p:tgtEl>
                                      </p:cBhvr>
                                    </p:animEffect>
                                    <p:anim calcmode="lin" valueType="num">
                                      <p:cBhvr>
                                        <p:cTn id="1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1" dur="26">
                                          <p:stCondLst>
                                            <p:cond delay="650"/>
                                          </p:stCondLst>
                                        </p:cTn>
                                        <p:tgtEl>
                                          <p:spTgt spid="8"/>
                                        </p:tgtEl>
                                      </p:cBhvr>
                                      <p:to x="100000" y="60000"/>
                                    </p:animScale>
                                    <p:animScale>
                                      <p:cBhvr>
                                        <p:cTn id="22" dur="166" decel="50000">
                                          <p:stCondLst>
                                            <p:cond delay="676"/>
                                          </p:stCondLst>
                                        </p:cTn>
                                        <p:tgtEl>
                                          <p:spTgt spid="8"/>
                                        </p:tgtEl>
                                      </p:cBhvr>
                                      <p:to x="100000" y="100000"/>
                                    </p:animScale>
                                    <p:animScale>
                                      <p:cBhvr>
                                        <p:cTn id="23" dur="26">
                                          <p:stCondLst>
                                            <p:cond delay="1312"/>
                                          </p:stCondLst>
                                        </p:cTn>
                                        <p:tgtEl>
                                          <p:spTgt spid="8"/>
                                        </p:tgtEl>
                                      </p:cBhvr>
                                      <p:to x="100000" y="80000"/>
                                    </p:animScale>
                                    <p:animScale>
                                      <p:cBhvr>
                                        <p:cTn id="24" dur="166" decel="50000">
                                          <p:stCondLst>
                                            <p:cond delay="1338"/>
                                          </p:stCondLst>
                                        </p:cTn>
                                        <p:tgtEl>
                                          <p:spTgt spid="8"/>
                                        </p:tgtEl>
                                      </p:cBhvr>
                                      <p:to x="100000" y="100000"/>
                                    </p:animScale>
                                    <p:animScale>
                                      <p:cBhvr>
                                        <p:cTn id="25" dur="26">
                                          <p:stCondLst>
                                            <p:cond delay="1642"/>
                                          </p:stCondLst>
                                        </p:cTn>
                                        <p:tgtEl>
                                          <p:spTgt spid="8"/>
                                        </p:tgtEl>
                                      </p:cBhvr>
                                      <p:to x="100000" y="90000"/>
                                    </p:animScale>
                                    <p:animScale>
                                      <p:cBhvr>
                                        <p:cTn id="26" dur="166" decel="50000">
                                          <p:stCondLst>
                                            <p:cond delay="1668"/>
                                          </p:stCondLst>
                                        </p:cTn>
                                        <p:tgtEl>
                                          <p:spTgt spid="8"/>
                                        </p:tgtEl>
                                      </p:cBhvr>
                                      <p:to x="100000" y="100000"/>
                                    </p:animScale>
                                    <p:animScale>
                                      <p:cBhvr>
                                        <p:cTn id="27" dur="26">
                                          <p:stCondLst>
                                            <p:cond delay="1808"/>
                                          </p:stCondLst>
                                        </p:cTn>
                                        <p:tgtEl>
                                          <p:spTgt spid="8"/>
                                        </p:tgtEl>
                                      </p:cBhvr>
                                      <p:to x="100000" y="95000"/>
                                    </p:animScale>
                                    <p:animScale>
                                      <p:cBhvr>
                                        <p:cTn id="28"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dirty="0">
                <a:latin typeface="微软雅黑" panose="020B0503020204020204" pitchFamily="34" charset="-122"/>
                <a:ea typeface="微软雅黑" panose="020B0503020204020204" pitchFamily="34" charset="-122"/>
              </a:rPr>
              <a:t>-</a:t>
            </a:r>
            <a:r>
              <a:rPr lang="zh-CN" altLang="en-US" sz="4000">
                <a:latin typeface="微软雅黑" panose="020B0503020204020204" pitchFamily="34" charset="-122"/>
                <a:ea typeface="微软雅黑" panose="020B0503020204020204" pitchFamily="34" charset="-122"/>
              </a:rPr>
              <a:t>腐蚀</a:t>
            </a:r>
            <a:endParaRPr lang="zh-CN" altLang="en-US" sz="4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52953" y="3109684"/>
            <a:ext cx="4113984" cy="1946948"/>
          </a:xfrm>
          <a:prstGeom prst="rect">
            <a:avLst/>
          </a:prstGeom>
        </p:spPr>
      </p:pic>
      <p:sp>
        <p:nvSpPr>
          <p:cNvPr id="5" name="文本框 4"/>
          <p:cNvSpPr txBox="1"/>
          <p:nvPr/>
        </p:nvSpPr>
        <p:spPr>
          <a:xfrm>
            <a:off x="1900701" y="2495849"/>
            <a:ext cx="16184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Original</a:t>
            </a:r>
            <a:endParaRPr kumimoji="0" lang="zh-CN" altLang="en-US"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pic>
        <p:nvPicPr>
          <p:cNvPr id="7" name="图片 6"/>
          <p:cNvPicPr>
            <a:picLocks noChangeAspect="1"/>
          </p:cNvPicPr>
          <p:nvPr/>
        </p:nvPicPr>
        <p:blipFill>
          <a:blip r:embed="rId3"/>
          <a:stretch>
            <a:fillRect/>
          </a:stretch>
        </p:blipFill>
        <p:spPr>
          <a:xfrm>
            <a:off x="7505619" y="3109684"/>
            <a:ext cx="4169569" cy="1946948"/>
          </a:xfrm>
          <a:prstGeom prst="rect">
            <a:avLst/>
          </a:prstGeom>
        </p:spPr>
      </p:pic>
      <p:sp>
        <p:nvSpPr>
          <p:cNvPr id="8" name="文本框 7"/>
          <p:cNvSpPr txBox="1"/>
          <p:nvPr/>
        </p:nvSpPr>
        <p:spPr>
          <a:xfrm>
            <a:off x="8911101" y="2495849"/>
            <a:ext cx="16184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Target</a:t>
            </a:r>
            <a:endParaRPr kumimoji="0" lang="zh-CN" altLang="en-US"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9" name="右箭头 8"/>
          <p:cNvSpPr/>
          <p:nvPr/>
        </p:nvSpPr>
        <p:spPr>
          <a:xfrm>
            <a:off x="4970418" y="3886562"/>
            <a:ext cx="2331720" cy="39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5788806" y="3486452"/>
            <a:ext cx="10051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腐蚀</a:t>
            </a:r>
          </a:p>
        </p:txBody>
      </p:sp>
    </p:spTree>
    <p:extLst>
      <p:ext uri="{BB962C8B-B14F-4D97-AF65-F5344CB8AC3E}">
        <p14:creationId xmlns:p14="http://schemas.microsoft.com/office/powerpoint/2010/main" val="1973778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目标检测</a:t>
            </a:r>
            <a:r>
              <a:rPr lang="en-US" altLang="zh-CN" b="1" dirty="0"/>
              <a:t>-</a:t>
            </a:r>
            <a:r>
              <a:rPr lang="zh-CN" altLang="en-US" sz="4000" dirty="0">
                <a:latin typeface="微软雅黑" panose="020B0503020204020204" pitchFamily="34" charset="-122"/>
                <a:ea typeface="微软雅黑" panose="020B0503020204020204" pitchFamily="34" charset="-122"/>
              </a:rPr>
              <a:t>腐蚀和膨胀</a:t>
            </a:r>
          </a:p>
        </p:txBody>
      </p:sp>
      <p:sp>
        <p:nvSpPr>
          <p:cNvPr id="5" name="文本框 4"/>
          <p:cNvSpPr txBox="1"/>
          <p:nvPr/>
        </p:nvSpPr>
        <p:spPr>
          <a:xfrm>
            <a:off x="1900701" y="2495849"/>
            <a:ext cx="16184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Original</a:t>
            </a:r>
            <a:endParaRPr kumimoji="0" lang="zh-CN" altLang="en-US"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8" name="文本框 7"/>
          <p:cNvSpPr txBox="1"/>
          <p:nvPr/>
        </p:nvSpPr>
        <p:spPr>
          <a:xfrm>
            <a:off x="8911101" y="2495849"/>
            <a:ext cx="16184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Target</a:t>
            </a:r>
            <a:endParaRPr kumimoji="0" lang="zh-CN" altLang="en-US" sz="2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9" name="右箭头 8"/>
          <p:cNvSpPr/>
          <p:nvPr/>
        </p:nvSpPr>
        <p:spPr>
          <a:xfrm>
            <a:off x="4970418" y="3886562"/>
            <a:ext cx="2331720" cy="39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p:cNvSpPr txBox="1"/>
          <p:nvPr/>
        </p:nvSpPr>
        <p:spPr>
          <a:xfrm>
            <a:off x="5788806" y="3486452"/>
            <a:ext cx="10051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膨胀</a:t>
            </a:r>
          </a:p>
        </p:txBody>
      </p:sp>
      <p:pic>
        <p:nvPicPr>
          <p:cNvPr id="3" name="图片 2"/>
          <p:cNvPicPr>
            <a:picLocks noChangeAspect="1"/>
          </p:cNvPicPr>
          <p:nvPr/>
        </p:nvPicPr>
        <p:blipFill>
          <a:blip r:embed="rId2"/>
          <a:stretch>
            <a:fillRect/>
          </a:stretch>
        </p:blipFill>
        <p:spPr>
          <a:xfrm>
            <a:off x="504952" y="3019068"/>
            <a:ext cx="4345596" cy="2037563"/>
          </a:xfrm>
          <a:prstGeom prst="rect">
            <a:avLst/>
          </a:prstGeom>
        </p:spPr>
      </p:pic>
      <p:pic>
        <p:nvPicPr>
          <p:cNvPr id="6" name="图片 5"/>
          <p:cNvPicPr>
            <a:picLocks noChangeAspect="1"/>
          </p:cNvPicPr>
          <p:nvPr/>
        </p:nvPicPr>
        <p:blipFill>
          <a:blip r:embed="rId3"/>
          <a:stretch>
            <a:fillRect/>
          </a:stretch>
        </p:blipFill>
        <p:spPr>
          <a:xfrm>
            <a:off x="7586175" y="3019067"/>
            <a:ext cx="4268340" cy="2037563"/>
          </a:xfrm>
          <a:prstGeom prst="rect">
            <a:avLst/>
          </a:prstGeom>
        </p:spPr>
      </p:pic>
      <p:pic>
        <p:nvPicPr>
          <p:cNvPr id="11" name="图片 10"/>
          <p:cNvPicPr/>
          <p:nvPr/>
        </p:nvPicPr>
        <p:blipFill>
          <a:blip r:embed="rId4"/>
          <a:stretch>
            <a:fillRect/>
          </a:stretch>
        </p:blipFill>
        <p:spPr>
          <a:xfrm>
            <a:off x="365760" y="1591830"/>
            <a:ext cx="11488755" cy="4095687"/>
          </a:xfrm>
          <a:prstGeom prst="rect">
            <a:avLst/>
          </a:prstGeom>
        </p:spPr>
      </p:pic>
    </p:spTree>
    <p:extLst>
      <p:ext uri="{BB962C8B-B14F-4D97-AF65-F5344CB8AC3E}">
        <p14:creationId xmlns:p14="http://schemas.microsoft.com/office/powerpoint/2010/main" val="68374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marL="0" indent="0">
              <a:buNone/>
            </a:pPr>
            <a:endParaRPr lang="en-US" altLang="zh-CN" sz="4000" dirty="0"/>
          </a:p>
          <a:p>
            <a:pPr marL="0" indent="0">
              <a:buNone/>
            </a:pPr>
            <a:endParaRPr lang="en-US" altLang="zh-CN" sz="4000" dirty="0"/>
          </a:p>
        </p:txBody>
      </p:sp>
      <p:sp>
        <p:nvSpPr>
          <p:cNvPr id="4" name="文本框 3"/>
          <p:cNvSpPr txBox="1"/>
          <p:nvPr/>
        </p:nvSpPr>
        <p:spPr>
          <a:xfrm>
            <a:off x="1341120" y="2167589"/>
            <a:ext cx="793699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我的做法：</a:t>
            </a:r>
            <a:endPar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1257300" marR="0" lvl="2"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先做一次开运算</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先腐蚀再膨胀</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1257300" marR="0" lvl="2"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再多次膨胀</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p:txBody>
      </p:sp>
      <p:sp>
        <p:nvSpPr>
          <p:cNvPr id="7" name="圆角矩形 6"/>
          <p:cNvSpPr/>
          <p:nvPr/>
        </p:nvSpPr>
        <p:spPr>
          <a:xfrm>
            <a:off x="6059424" y="4575114"/>
            <a:ext cx="5294376" cy="1737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要点：开运算的待定目标区域的选定、  膨胀迭代参数的选定</a:t>
            </a:r>
            <a:endParaRPr kumimoji="0" lang="en-US" altLang="zh-CN"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4602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dirty="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marL="0" indent="0">
              <a:buNone/>
            </a:pPr>
            <a:endParaRPr lang="en-US" altLang="zh-CN" sz="4000" dirty="0"/>
          </a:p>
          <a:p>
            <a:pPr marL="0" indent="0">
              <a:buNone/>
            </a:pPr>
            <a:endParaRPr lang="en-US" altLang="zh-CN" sz="4000" dirty="0"/>
          </a:p>
        </p:txBody>
      </p:sp>
      <p:pic>
        <p:nvPicPr>
          <p:cNvPr id="6" name="图片 5"/>
          <p:cNvPicPr/>
          <p:nvPr/>
        </p:nvPicPr>
        <p:blipFill>
          <a:blip r:embed="rId2"/>
          <a:stretch>
            <a:fillRect/>
          </a:stretch>
        </p:blipFill>
        <p:spPr>
          <a:xfrm>
            <a:off x="2553052" y="2333778"/>
            <a:ext cx="9325003" cy="4350486"/>
          </a:xfrm>
          <a:prstGeom prst="rect">
            <a:avLst/>
          </a:prstGeom>
        </p:spPr>
      </p:pic>
      <p:sp>
        <p:nvSpPr>
          <p:cNvPr id="5" name="文本框 4"/>
          <p:cNvSpPr txBox="1"/>
          <p:nvPr/>
        </p:nvSpPr>
        <p:spPr>
          <a:xfrm>
            <a:off x="1161288" y="1426464"/>
            <a:ext cx="15696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开运算</a:t>
            </a:r>
          </a:p>
        </p:txBody>
      </p:sp>
      <p:pic>
        <p:nvPicPr>
          <p:cNvPr id="8" name="Picture 235" descr="903642_154553048副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14" y="2480785"/>
            <a:ext cx="1684338"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4"/>
          <a:stretch>
            <a:fillRect/>
          </a:stretch>
        </p:blipFill>
        <p:spPr>
          <a:xfrm>
            <a:off x="1" y="2152547"/>
            <a:ext cx="12192000" cy="3779848"/>
          </a:xfrm>
          <a:prstGeom prst="rect">
            <a:avLst/>
          </a:prstGeom>
        </p:spPr>
      </p:pic>
    </p:spTree>
    <p:extLst>
      <p:ext uri="{BB962C8B-B14F-4D97-AF65-F5344CB8AC3E}">
        <p14:creationId xmlns:p14="http://schemas.microsoft.com/office/powerpoint/2010/main" val="287994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dirty="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199" y="1145058"/>
            <a:ext cx="11254209" cy="5712942"/>
          </a:xfrm>
        </p:spPr>
        <p:txBody>
          <a:bodyPr>
            <a:normAutofit/>
          </a:bodyPr>
          <a:lstStyle/>
          <a:p>
            <a:pPr marL="0" indent="0">
              <a:buNone/>
            </a:pPr>
            <a:endParaRPr lang="en-US" altLang="zh-CN" sz="4000" dirty="0"/>
          </a:p>
          <a:p>
            <a:pPr marL="0" indent="0">
              <a:buNone/>
            </a:pPr>
            <a:endParaRPr lang="en-US" altLang="zh-CN" sz="4000" dirty="0"/>
          </a:p>
        </p:txBody>
      </p:sp>
      <p:pic>
        <p:nvPicPr>
          <p:cNvPr id="6" name="图片 5"/>
          <p:cNvPicPr>
            <a:picLocks noChangeAspect="1"/>
          </p:cNvPicPr>
          <p:nvPr/>
        </p:nvPicPr>
        <p:blipFill>
          <a:blip r:embed="rId2"/>
          <a:stretch>
            <a:fillRect/>
          </a:stretch>
        </p:blipFill>
        <p:spPr>
          <a:xfrm>
            <a:off x="4555576" y="1263930"/>
            <a:ext cx="7536833" cy="2217612"/>
          </a:xfrm>
          <a:prstGeom prst="rect">
            <a:avLst/>
          </a:prstGeom>
        </p:spPr>
      </p:pic>
      <p:pic>
        <p:nvPicPr>
          <p:cNvPr id="9" name="图片 8"/>
          <p:cNvPicPr>
            <a:picLocks noChangeAspect="1"/>
          </p:cNvPicPr>
          <p:nvPr/>
        </p:nvPicPr>
        <p:blipFill>
          <a:blip r:embed="rId3"/>
          <a:stretch>
            <a:fillRect/>
          </a:stretch>
        </p:blipFill>
        <p:spPr>
          <a:xfrm>
            <a:off x="4559695" y="4510184"/>
            <a:ext cx="7628281" cy="2171888"/>
          </a:xfrm>
          <a:prstGeom prst="rect">
            <a:avLst/>
          </a:prstGeom>
        </p:spPr>
      </p:pic>
      <p:sp>
        <p:nvSpPr>
          <p:cNvPr id="10" name="文本框 9"/>
          <p:cNvSpPr txBox="1"/>
          <p:nvPr/>
        </p:nvSpPr>
        <p:spPr>
          <a:xfrm>
            <a:off x="2816352" y="2093976"/>
            <a:ext cx="17392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10</a:t>
            </a:r>
            <a:r>
              <a:rPr kumimoji="0" lang="zh-CN" altLang="en-US"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次</a:t>
            </a: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sym typeface="Wingdings" panose="05000000000000000000" pitchFamily="2" charset="2"/>
              </a:rPr>
              <a:t></a:t>
            </a:r>
            <a:endParaRPr kumimoji="0" lang="zh-CN" altLang="en-US"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endParaRPr>
          </a:p>
        </p:txBody>
      </p:sp>
      <p:sp>
        <p:nvSpPr>
          <p:cNvPr id="11" name="文本框 10"/>
          <p:cNvSpPr txBox="1"/>
          <p:nvPr/>
        </p:nvSpPr>
        <p:spPr>
          <a:xfrm>
            <a:off x="2816352" y="5428488"/>
            <a:ext cx="17392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200</a:t>
            </a:r>
            <a:r>
              <a:rPr kumimoji="0" lang="zh-CN" altLang="en-US"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次</a:t>
            </a:r>
            <a:r>
              <a:rPr kumimoji="0" lang="en-US" altLang="zh-CN"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sym typeface="Wingdings" panose="05000000000000000000" pitchFamily="2" charset="2"/>
              </a:rPr>
              <a:t></a:t>
            </a:r>
            <a:endParaRPr kumimoji="0" lang="zh-CN" altLang="en-US" sz="32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endParaRPr>
          </a:p>
        </p:txBody>
      </p:sp>
      <p:sp>
        <p:nvSpPr>
          <p:cNvPr id="12" name="文本框 11"/>
          <p:cNvSpPr txBox="1"/>
          <p:nvPr/>
        </p:nvSpPr>
        <p:spPr>
          <a:xfrm>
            <a:off x="466344" y="3792009"/>
            <a:ext cx="26981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膨胀的迭代参数</a:t>
            </a:r>
          </a:p>
        </p:txBody>
      </p:sp>
    </p:spTree>
    <p:extLst>
      <p:ext uri="{BB962C8B-B14F-4D97-AF65-F5344CB8AC3E}">
        <p14:creationId xmlns:p14="http://schemas.microsoft.com/office/powerpoint/2010/main" val="1008227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目标检测</a:t>
            </a:r>
            <a:r>
              <a:rPr lang="en-US" altLang="zh-CN" sz="4000" dirty="0">
                <a:latin typeface="微软雅黑" panose="020B0503020204020204" pitchFamily="34" charset="-122"/>
                <a:ea typeface="微软雅黑" panose="020B0503020204020204" pitchFamily="34" charset="-122"/>
              </a:rPr>
              <a:t>-PIL</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a:bodyPr>
          <a:lstStyle/>
          <a:p>
            <a:pPr marL="0" indent="0">
              <a:buNone/>
            </a:pPr>
            <a:endParaRPr lang="en-US" altLang="zh-CN" sz="4000" dirty="0"/>
          </a:p>
          <a:p>
            <a:pPr marL="0" indent="0">
              <a:buNone/>
            </a:pPr>
            <a:endParaRPr lang="en-US" altLang="zh-CN" sz="4000" dirty="0"/>
          </a:p>
        </p:txBody>
      </p:sp>
      <p:sp>
        <p:nvSpPr>
          <p:cNvPr id="4" name="文本框 3"/>
          <p:cNvSpPr txBox="1"/>
          <p:nvPr/>
        </p:nvSpPr>
        <p:spPr>
          <a:xfrm>
            <a:off x="838201" y="1547576"/>
            <a:ext cx="1135380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待定目标区域大小和膨胀的迭代次数十分重要，失之毫厘谬以千里</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经过多次试验，我们以损失函数作为标准最终选择了较好的参数，然后</a:t>
            </a:r>
            <a:r>
              <a:rPr kumimoji="0" lang="en-US" altLang="zh-CN"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zh-CN" altLang="en-US" sz="3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文本框 5"/>
          <p:cNvSpPr txBox="1"/>
          <p:nvPr/>
        </p:nvSpPr>
        <p:spPr>
          <a:xfrm>
            <a:off x="2388637" y="4927556"/>
            <a:ext cx="6830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我们将接下来的事情交给了</a:t>
            </a:r>
            <a:r>
              <a:rPr kumimoji="0" lang="en-US" altLang="zh-CN" sz="36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CNN</a:t>
            </a:r>
            <a:r>
              <a:rPr kumimoji="0" lang="zh-CN" altLang="en-US" sz="3600" b="0"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a:t>
            </a:r>
          </a:p>
        </p:txBody>
      </p:sp>
    </p:spTree>
    <p:extLst>
      <p:ext uri="{BB962C8B-B14F-4D97-AF65-F5344CB8AC3E}">
        <p14:creationId xmlns:p14="http://schemas.microsoft.com/office/powerpoint/2010/main" val="306407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N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65334" y="1099037"/>
            <a:ext cx="9032781" cy="5080539"/>
          </a:xfrm>
        </p:spPr>
      </p:pic>
      <p:sp>
        <p:nvSpPr>
          <p:cNvPr id="5" name="标题 1"/>
          <p:cNvSpPr>
            <a:spLocks noGrp="1"/>
          </p:cNvSpPr>
          <p:nvPr>
            <p:ph type="title"/>
          </p:nvPr>
        </p:nvSpPr>
        <p:spPr>
          <a:xfrm>
            <a:off x="316523" y="238906"/>
            <a:ext cx="7833946" cy="763415"/>
          </a:xfrm>
        </p:spPr>
        <p:txBody>
          <a:bodyPr>
            <a:noAutofit/>
          </a:bodyPr>
          <a:lstStyle/>
          <a:p>
            <a:r>
              <a:rPr lang="en-US" altLang="zh-CN" sz="4000">
                <a:latin typeface="微软雅黑" panose="020B0503020204020204" pitchFamily="34" charset="-122"/>
                <a:ea typeface="微软雅黑" panose="020B0503020204020204" pitchFamily="34" charset="-122"/>
              </a:rPr>
              <a:t>Background</a:t>
            </a:r>
            <a:r>
              <a:rPr lang="en-US" altLang="zh-CN" sz="2800" b="1">
                <a:latin typeface="Bell MT" panose="02020503060305020303" pitchFamily="18" charset="0"/>
                <a:cs typeface="Times New Roman" panose="02020603050405020304" pitchFamily="18" charset="0"/>
              </a:rPr>
              <a:t> </a:t>
            </a:r>
            <a:r>
              <a:rPr lang="en-US" altLang="zh-CN" sz="4000">
                <a:latin typeface="微软雅黑" panose="020B0503020204020204" pitchFamily="34" charset="-122"/>
                <a:ea typeface="微软雅黑" panose="020B0503020204020204" pitchFamily="34" charset="-122"/>
              </a:rPr>
              <a:t>About</a:t>
            </a:r>
            <a:r>
              <a:rPr lang="en-US" altLang="zh-CN" sz="2800" b="1">
                <a:latin typeface="Bell MT" panose="02020503060305020303" pitchFamily="18" charset="0"/>
                <a:cs typeface="Times New Roman" panose="02020603050405020304" pitchFamily="18" charset="0"/>
              </a:rPr>
              <a:t> </a:t>
            </a:r>
            <a:r>
              <a:rPr lang="en-US" altLang="zh-CN" sz="4000">
                <a:latin typeface="微软雅黑" panose="020B0503020204020204" pitchFamily="34" charset="-122"/>
                <a:ea typeface="微软雅黑" panose="020B0503020204020204" pitchFamily="34" charset="-122"/>
              </a:rPr>
              <a:t>Our</a:t>
            </a:r>
            <a:r>
              <a:rPr lang="en-US" altLang="zh-CN" sz="2800" b="1">
                <a:latin typeface="Bell MT" panose="02020503060305020303" pitchFamily="18" charset="0"/>
                <a:cs typeface="Times New Roman" panose="02020603050405020304" pitchFamily="18" charset="0"/>
              </a:rPr>
              <a:t> </a:t>
            </a:r>
            <a:r>
              <a:rPr lang="en-US" altLang="zh-CN" sz="4000" dirty="0">
                <a:latin typeface="微软雅黑" panose="020B0503020204020204" pitchFamily="34" charset="-122"/>
                <a:ea typeface="微软雅黑" panose="020B0503020204020204" pitchFamily="34" charset="-122"/>
              </a:rPr>
              <a:t>Work</a:t>
            </a:r>
            <a:r>
              <a:rPr lang="en-US" altLang="zh-CN" sz="2800" b="1" dirty="0">
                <a:latin typeface="Bell MT" panose="02020503060305020303" pitchFamily="18" charset="0"/>
                <a:cs typeface="Times New Roman" panose="02020603050405020304" pitchFamily="18" charset="0"/>
              </a:rPr>
              <a:t> </a:t>
            </a:r>
            <a:endParaRPr lang="zh-CN" altLang="en-US" sz="4000" b="1" dirty="0">
              <a:latin typeface="Bell MT" panose="02020503060305020303" pitchFamily="18" charset="0"/>
              <a:cs typeface="Times New Roman" panose="02020603050405020304" pitchFamily="18" charset="0"/>
            </a:endParaRPr>
          </a:p>
        </p:txBody>
      </p:sp>
    </p:spTree>
    <p:extLst>
      <p:ext uri="{BB962C8B-B14F-4D97-AF65-F5344CB8AC3E}">
        <p14:creationId xmlns:p14="http://schemas.microsoft.com/office/powerpoint/2010/main" val="3489344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24673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FOUR</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431400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欲辨真意已忘言</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zh-CN" altLang="en-US" sz="4000" b="1" spc="600" dirty="0">
                <a:latin typeface="+mj-ea"/>
                <a:ea typeface="+mj-ea"/>
                <a:cs typeface="Arial" pitchFamily="34" charset="0"/>
              </a:rPr>
              <a:t>图像识别与分类</a:t>
            </a:r>
          </a:p>
        </p:txBody>
      </p:sp>
      <p:sp>
        <p:nvSpPr>
          <p:cNvPr id="7" name="文本框 21"/>
          <p:cNvSpPr txBox="1">
            <a:spLocks noChangeArrowheads="1"/>
          </p:cNvSpPr>
          <p:nvPr/>
        </p:nvSpPr>
        <p:spPr bwMode="auto">
          <a:xfrm>
            <a:off x="2115144" y="1968264"/>
            <a:ext cx="1500732"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4</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182181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15548" y="2661136"/>
            <a:ext cx="2215662" cy="104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目标检测</a:t>
            </a:r>
          </a:p>
        </p:txBody>
      </p:sp>
      <p:sp>
        <p:nvSpPr>
          <p:cNvPr id="5" name="矩形 4"/>
          <p:cNvSpPr/>
          <p:nvPr/>
        </p:nvSpPr>
        <p:spPr>
          <a:xfrm>
            <a:off x="4821102" y="2661136"/>
            <a:ext cx="2215662" cy="104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特征提取</a:t>
            </a:r>
          </a:p>
        </p:txBody>
      </p:sp>
      <p:sp>
        <p:nvSpPr>
          <p:cNvPr id="6" name="矩形 5"/>
          <p:cNvSpPr/>
          <p:nvPr/>
        </p:nvSpPr>
        <p:spPr>
          <a:xfrm>
            <a:off x="8226656" y="2640620"/>
            <a:ext cx="2215662" cy="104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识别分类</a:t>
            </a:r>
          </a:p>
        </p:txBody>
      </p:sp>
      <p:sp>
        <p:nvSpPr>
          <p:cNvPr id="10" name="燕尾形 9"/>
          <p:cNvSpPr/>
          <p:nvPr/>
        </p:nvSpPr>
        <p:spPr>
          <a:xfrm>
            <a:off x="3914029" y="2938093"/>
            <a:ext cx="624254" cy="4923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7319583" y="2938093"/>
            <a:ext cx="624254" cy="49236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5043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latin typeface="微软雅黑" panose="020B0503020204020204" pitchFamily="34" charset="-122"/>
                <a:ea typeface="微软雅黑" panose="020B0503020204020204" pitchFamily="34" charset="-122"/>
              </a:rPr>
              <a:t>卷积</a:t>
            </a:r>
          </a:p>
        </p:txBody>
      </p:sp>
      <p:sp>
        <p:nvSpPr>
          <p:cNvPr id="3" name="内容占位符 2"/>
          <p:cNvSpPr>
            <a:spLocks noGrp="1"/>
          </p:cNvSpPr>
          <p:nvPr>
            <p:ph idx="1"/>
          </p:nvPr>
        </p:nvSpPr>
        <p:spPr/>
        <p:txBody>
          <a:bodyPr/>
          <a:lstStyle/>
          <a:p>
            <a:r>
              <a:rPr lang="zh-CN" altLang="en-US" dirty="0"/>
              <a:t>什么是卷积？</a:t>
            </a:r>
            <a:r>
              <a:rPr lang="en-US" altLang="zh-CN" dirty="0"/>
              <a:t>——</a:t>
            </a:r>
            <a:r>
              <a:rPr lang="zh-CN" altLang="en-US" dirty="0"/>
              <a:t>卷积是一种混合两种信息的流程</a:t>
            </a:r>
            <a:endParaRPr lang="en-US" altLang="zh-CN" dirty="0"/>
          </a:p>
          <a:p>
            <a:endParaRPr lang="en-US" altLang="zh-CN" dirty="0"/>
          </a:p>
          <a:p>
            <a:r>
              <a:rPr lang="zh-CN" altLang="en-US" dirty="0"/>
              <a:t>我们混合两桶信息：</a:t>
            </a:r>
            <a:r>
              <a:rPr lang="zh-CN" altLang="en-US" dirty="0">
                <a:solidFill>
                  <a:srgbClr val="FF0000"/>
                </a:solidFill>
              </a:rPr>
              <a:t>第一桶是输入的图像</a:t>
            </a:r>
            <a:r>
              <a:rPr lang="zh-CN" altLang="en-US" dirty="0"/>
              <a:t>，由三个矩阵构成</a:t>
            </a:r>
            <a:r>
              <a:rPr lang="en-US" altLang="zh-CN" dirty="0"/>
              <a:t>——RGB</a:t>
            </a:r>
            <a:r>
              <a:rPr lang="zh-CN" altLang="en-US" dirty="0"/>
              <a:t>三通道，其中每个元素都是</a:t>
            </a:r>
            <a:r>
              <a:rPr lang="en-US" altLang="zh-CN" dirty="0"/>
              <a:t>0</a:t>
            </a:r>
            <a:r>
              <a:rPr lang="zh-CN" altLang="en-US" dirty="0"/>
              <a:t>到</a:t>
            </a:r>
            <a:r>
              <a:rPr lang="en-US" altLang="zh-CN" dirty="0"/>
              <a:t>255</a:t>
            </a:r>
            <a:r>
              <a:rPr lang="zh-CN" altLang="en-US" dirty="0"/>
              <a:t>之间的一个整数。</a:t>
            </a:r>
            <a:r>
              <a:rPr lang="zh-CN" altLang="en-US" dirty="0">
                <a:solidFill>
                  <a:srgbClr val="FF0000"/>
                </a:solidFill>
              </a:rPr>
              <a:t>第二个桶是卷积核（</a:t>
            </a:r>
            <a:r>
              <a:rPr lang="en-US" altLang="zh-CN" dirty="0">
                <a:solidFill>
                  <a:srgbClr val="FF0000"/>
                </a:solidFill>
              </a:rPr>
              <a:t>kernel</a:t>
            </a:r>
            <a:r>
              <a:rPr lang="zh-CN" altLang="en-US" dirty="0">
                <a:solidFill>
                  <a:srgbClr val="FF0000"/>
                </a:solidFill>
              </a:rPr>
              <a:t>）</a:t>
            </a:r>
            <a:r>
              <a:rPr lang="zh-CN" altLang="en-US" dirty="0"/>
              <a:t>，单个浮点数矩阵。可以将卷积核的大小和模式想象成一个搅拌图像的方法。卷积核的输出是一幅修改后的图像，在深度学习中经常被称作</a:t>
            </a:r>
            <a:r>
              <a:rPr lang="en-US" altLang="zh-CN" dirty="0"/>
              <a:t>feature map</a:t>
            </a:r>
            <a:r>
              <a:rPr lang="zh-CN" altLang="en-US" dirty="0"/>
              <a:t>。对每个颜色通道都有一个</a:t>
            </a:r>
            <a:r>
              <a:rPr lang="en-US" altLang="zh-CN" dirty="0"/>
              <a:t>feature map</a:t>
            </a:r>
            <a:r>
              <a:rPr lang="zh-CN" altLang="en-US" dirty="0"/>
              <a:t>。</a:t>
            </a:r>
          </a:p>
        </p:txBody>
      </p:sp>
      <p:pic>
        <p:nvPicPr>
          <p:cNvPr id="4" name="图片 3" descr="C:\Users\admin\Desktop\006Fmjmcly1fdwjpji6qtj30dw05d0t8.jpg"/>
          <p:cNvPicPr/>
          <p:nvPr/>
        </p:nvPicPr>
        <p:blipFill>
          <a:blip r:embed="rId2">
            <a:extLst>
              <a:ext uri="{28A0092B-C50C-407E-A947-70E740481C1C}">
                <a14:useLocalDpi xmlns:a14="http://schemas.microsoft.com/office/drawing/2010/main" val="0"/>
              </a:ext>
            </a:extLst>
          </a:blip>
          <a:srcRect/>
          <a:stretch>
            <a:fillRect/>
          </a:stretch>
        </p:blipFill>
        <p:spPr bwMode="auto">
          <a:xfrm>
            <a:off x="5158866" y="4418231"/>
            <a:ext cx="5218829" cy="2219961"/>
          </a:xfrm>
          <a:prstGeom prst="rect">
            <a:avLst/>
          </a:prstGeom>
          <a:noFill/>
          <a:ln>
            <a:noFill/>
          </a:ln>
        </p:spPr>
      </p:pic>
    </p:spTree>
    <p:extLst>
      <p:ext uri="{BB962C8B-B14F-4D97-AF65-F5344CB8AC3E}">
        <p14:creationId xmlns:p14="http://schemas.microsoft.com/office/powerpoint/2010/main" val="2962009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latin typeface="微软雅黑" panose="020B0503020204020204" pitchFamily="34" charset="-122"/>
                <a:ea typeface="微软雅黑" panose="020B0503020204020204" pitchFamily="34" charset="-122"/>
              </a:rPr>
              <a:t>卷积</a:t>
            </a:r>
          </a:p>
        </p:txBody>
      </p:sp>
      <p:sp>
        <p:nvSpPr>
          <p:cNvPr id="3" name="内容占位符 2"/>
          <p:cNvSpPr>
            <a:spLocks noGrp="1"/>
          </p:cNvSpPr>
          <p:nvPr>
            <p:ph idx="1"/>
          </p:nvPr>
        </p:nvSpPr>
        <p:spPr>
          <a:xfrm>
            <a:off x="732692" y="1171435"/>
            <a:ext cx="7141096" cy="5326080"/>
          </a:xfrm>
        </p:spPr>
        <p:txBody>
          <a:bodyPr>
            <a:normAutofit/>
          </a:bodyPr>
          <a:lstStyle/>
          <a:p>
            <a:r>
              <a:rPr lang="zh-CN" altLang="en-US" sz="2400" dirty="0"/>
              <a:t>为什么要进行卷积？</a:t>
            </a:r>
            <a:endParaRPr lang="en-US" altLang="zh-CN" sz="2400" dirty="0"/>
          </a:p>
          <a:p>
            <a:endParaRPr lang="en-US" altLang="zh-CN" sz="2400" dirty="0"/>
          </a:p>
          <a:p>
            <a:r>
              <a:rPr lang="zh-CN" altLang="en-US" sz="2400" dirty="0"/>
              <a:t>我们有的时候只关心图像的一部分。</a:t>
            </a:r>
            <a:endParaRPr lang="en-US" altLang="zh-CN" sz="2400" dirty="0"/>
          </a:p>
          <a:p>
            <a:endParaRPr lang="en-US" altLang="zh-CN" sz="2400" dirty="0"/>
          </a:p>
          <a:p>
            <a:r>
              <a:rPr lang="zh-CN" altLang="en-US" sz="2400" dirty="0"/>
              <a:t>拿识别衣服样式的例子来说</a:t>
            </a:r>
            <a:r>
              <a:rPr lang="en-US" altLang="zh-CN" sz="2400" dirty="0"/>
              <a:t>——</a:t>
            </a:r>
            <a:r>
              <a:rPr lang="zh-CN" altLang="en-US" sz="2400" dirty="0"/>
              <a:t>如果你想要区分衣服的式样，那么衣服的颜色、商标等细节就是噪音。</a:t>
            </a:r>
            <a:endParaRPr lang="en-US" altLang="zh-CN" sz="2400" dirty="0"/>
          </a:p>
          <a:p>
            <a:endParaRPr lang="en-US" altLang="zh-CN" sz="2400" dirty="0"/>
          </a:p>
          <a:p>
            <a:r>
              <a:rPr lang="zh-CN" altLang="en-US" sz="2400" dirty="0"/>
              <a:t>所以，与其说卷积是一种混合两种信息的过程，不如说它通过混合两种信息过滤掉我们不关心的部分（噪音）。</a:t>
            </a:r>
            <a:endParaRPr lang="en-US" altLang="zh-CN" sz="2400" dirty="0"/>
          </a:p>
          <a:p>
            <a:endParaRPr lang="en-US" altLang="zh-CN" sz="2400" dirty="0"/>
          </a:p>
          <a:p>
            <a:r>
              <a:rPr lang="zh-CN" altLang="en-US" sz="2400" dirty="0"/>
              <a:t>          多个卷积核可以提取我们感兴趣的许多特征。</a:t>
            </a:r>
            <a:endParaRPr lang="en-US" altLang="zh-CN" sz="2400" dirty="0"/>
          </a:p>
        </p:txBody>
      </p:sp>
      <p:pic>
        <p:nvPicPr>
          <p:cNvPr id="5" name="图片 4"/>
          <p:cNvPicPr/>
          <p:nvPr/>
        </p:nvPicPr>
        <p:blipFill rotWithShape="1">
          <a:blip r:embed="rId2"/>
          <a:srcRect l="3696" t="2803" r="8260" b="1922"/>
          <a:stretch/>
        </p:blipFill>
        <p:spPr bwMode="auto">
          <a:xfrm>
            <a:off x="7979296" y="1078126"/>
            <a:ext cx="4110127" cy="56655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2615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latin typeface="微软雅黑" panose="020B0503020204020204" pitchFamily="34" charset="-122"/>
                <a:ea typeface="微软雅黑" panose="020B0503020204020204" pitchFamily="34" charset="-122"/>
              </a:rPr>
              <a:t>卷积是如何进行的？</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28" y="2037373"/>
            <a:ext cx="2453787" cy="275337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3571" y="2389066"/>
            <a:ext cx="3281793" cy="1857618"/>
          </a:xfrm>
          <a:prstGeom prst="rect">
            <a:avLst/>
          </a:prstGeom>
        </p:spPr>
      </p:pic>
      <p:sp>
        <p:nvSpPr>
          <p:cNvPr id="7" name="矩形 6"/>
          <p:cNvSpPr/>
          <p:nvPr/>
        </p:nvSpPr>
        <p:spPr>
          <a:xfrm>
            <a:off x="3399693" y="5306089"/>
            <a:ext cx="6096000" cy="923330"/>
          </a:xfrm>
          <a:prstGeom prst="rect">
            <a:avLst/>
          </a:prstGeom>
        </p:spPr>
        <p:txBody>
          <a:bodyPr>
            <a:spAutoFit/>
          </a:bodyPr>
          <a:lstStyle/>
          <a:p>
            <a:pPr algn="just">
              <a:spcAft>
                <a:spcPts val="0"/>
              </a:spcAft>
            </a:pPr>
            <a:r>
              <a:rPr lang="zh-CN" altLang="zh-CN" b="1" kern="100" dirty="0">
                <a:latin typeface="等线" panose="02010600030101010101" pitchFamily="2" charset="-122"/>
                <a:cs typeface="Times New Roman" panose="02020603050405020304" pitchFamily="18" charset="0"/>
              </a:rPr>
              <a:t>原始图像的</a:t>
            </a:r>
            <a:r>
              <a:rPr lang="en-US" altLang="zh-CN" b="1" kern="100" dirty="0">
                <a:latin typeface="等线" panose="02010600030101010101" pitchFamily="2" charset="-122"/>
                <a:cs typeface="Times New Roman" panose="02020603050405020304" pitchFamily="18" charset="0"/>
              </a:rPr>
              <a:t>size</a:t>
            </a:r>
            <a:r>
              <a:rPr lang="zh-CN" altLang="zh-CN" b="1" kern="100" dirty="0">
                <a:latin typeface="等线" panose="02010600030101010101" pitchFamily="2" charset="-122"/>
                <a:cs typeface="Times New Roman" panose="02020603050405020304" pitchFamily="18" charset="0"/>
              </a:rPr>
              <a:t>为</a:t>
            </a:r>
            <a:r>
              <a:rPr lang="en-US" altLang="zh-CN" b="1" kern="100" dirty="0">
                <a:latin typeface="等线" panose="02010600030101010101" pitchFamily="2" charset="-122"/>
                <a:cs typeface="Times New Roman" panose="02020603050405020304" pitchFamily="18" charset="0"/>
              </a:rPr>
              <a:t>5*5</a:t>
            </a:r>
            <a:r>
              <a:rPr lang="zh-CN" altLang="zh-CN" b="1" kern="100" dirty="0">
                <a:latin typeface="等线" panose="02010600030101010101" pitchFamily="2" charset="-122"/>
                <a:cs typeface="Times New Roman" panose="02020603050405020304" pitchFamily="18" charset="0"/>
              </a:rPr>
              <a:t>，滤波器的</a:t>
            </a:r>
            <a:r>
              <a:rPr lang="en-US" altLang="zh-CN" b="1" kern="100" dirty="0">
                <a:latin typeface="等线" panose="02010600030101010101" pitchFamily="2" charset="-122"/>
                <a:cs typeface="Times New Roman" panose="02020603050405020304" pitchFamily="18" charset="0"/>
              </a:rPr>
              <a:t>kernel size</a:t>
            </a:r>
            <a:r>
              <a:rPr lang="zh-CN" altLang="zh-CN" b="1" kern="100" dirty="0">
                <a:latin typeface="等线" panose="02010600030101010101" pitchFamily="2" charset="-122"/>
                <a:cs typeface="Times New Roman" panose="02020603050405020304" pitchFamily="18" charset="0"/>
              </a:rPr>
              <a:t>为</a:t>
            </a:r>
            <a:r>
              <a:rPr lang="en-US" altLang="zh-CN" b="1" kern="100" dirty="0">
                <a:latin typeface="等线" panose="02010600030101010101" pitchFamily="2" charset="-122"/>
                <a:cs typeface="Times New Roman" panose="02020603050405020304" pitchFamily="18" charset="0"/>
              </a:rPr>
              <a:t>3*3</a:t>
            </a:r>
            <a:r>
              <a:rPr lang="zh-CN" altLang="zh-CN" b="1" kern="100" dirty="0">
                <a:latin typeface="等线" panose="02010600030101010101" pitchFamily="2" charset="-122"/>
                <a:cs typeface="Times New Roman" panose="02020603050405020304" pitchFamily="18" charset="0"/>
              </a:rPr>
              <a:t>，</a:t>
            </a:r>
            <a:r>
              <a:rPr lang="en-US" altLang="zh-CN" b="1" kern="100" dirty="0">
                <a:latin typeface="等线" panose="02010600030101010101" pitchFamily="2" charset="-122"/>
                <a:cs typeface="Times New Roman" panose="02020603050405020304" pitchFamily="18" charset="0"/>
              </a:rPr>
              <a:t>stride</a:t>
            </a:r>
            <a:r>
              <a:rPr lang="zh-CN" altLang="zh-CN" b="1" kern="100" dirty="0">
                <a:latin typeface="等线" panose="02010600030101010101" pitchFamily="2" charset="-122"/>
                <a:cs typeface="Times New Roman" panose="02020603050405020304" pitchFamily="18" charset="0"/>
              </a:rPr>
              <a:t>（步长）为</a:t>
            </a:r>
            <a:r>
              <a:rPr lang="en-US" altLang="zh-CN" b="1" kern="100" dirty="0">
                <a:latin typeface="等线" panose="02010600030101010101" pitchFamily="2" charset="-122"/>
                <a:cs typeface="Times New Roman" panose="02020603050405020304" pitchFamily="18" charset="0"/>
              </a:rPr>
              <a:t>1</a:t>
            </a:r>
            <a:r>
              <a:rPr lang="zh-CN" altLang="zh-CN" b="1" kern="100" dirty="0">
                <a:latin typeface="等线" panose="02010600030101010101" pitchFamily="2" charset="-122"/>
                <a:cs typeface="Times New Roman" panose="02020603050405020304" pitchFamily="18" charset="0"/>
              </a:rPr>
              <a:t>，权重固定。生成的</a:t>
            </a:r>
            <a:r>
              <a:rPr lang="en-US" altLang="zh-CN" b="1" kern="100" dirty="0">
                <a:latin typeface="等线" panose="02010600030101010101" pitchFamily="2" charset="-122"/>
                <a:cs typeface="Times New Roman" panose="02020603050405020304" pitchFamily="18" charset="0"/>
              </a:rPr>
              <a:t>feature map</a:t>
            </a:r>
            <a:r>
              <a:rPr lang="zh-CN" altLang="zh-CN" b="1" kern="100" dirty="0">
                <a:latin typeface="等线" panose="02010600030101010101" pitchFamily="2" charset="-122"/>
                <a:cs typeface="Times New Roman" panose="02020603050405020304" pitchFamily="18" charset="0"/>
              </a:rPr>
              <a:t>的边长为：（</a:t>
            </a:r>
            <a:r>
              <a:rPr lang="en-US" altLang="zh-CN" b="1" kern="100" dirty="0">
                <a:latin typeface="等线" panose="02010600030101010101" pitchFamily="2" charset="-122"/>
                <a:cs typeface="Times New Roman" panose="02020603050405020304" pitchFamily="18" charset="0"/>
              </a:rPr>
              <a:t>5-3</a:t>
            </a:r>
            <a:r>
              <a:rPr lang="zh-CN" altLang="zh-CN" b="1" kern="100" dirty="0">
                <a:latin typeface="等线" panose="02010600030101010101" pitchFamily="2" charset="-122"/>
                <a:cs typeface="Times New Roman" panose="02020603050405020304" pitchFamily="18" charset="0"/>
              </a:rPr>
              <a:t>）</a:t>
            </a:r>
            <a:r>
              <a:rPr lang="en-US" altLang="zh-CN" b="1" kern="100" dirty="0">
                <a:latin typeface="等线" panose="02010600030101010101" pitchFamily="2" charset="-122"/>
                <a:cs typeface="Times New Roman" panose="02020603050405020304" pitchFamily="18" charset="0"/>
              </a:rPr>
              <a:t>/1 +1 = 3</a:t>
            </a:r>
            <a:r>
              <a:rPr lang="zh-CN" altLang="zh-CN" b="1" kern="100" dirty="0">
                <a:latin typeface="等线" panose="02010600030101010101" pitchFamily="2" charset="-122"/>
                <a:cs typeface="Times New Roman" panose="02020603050405020304" pitchFamily="18" charset="0"/>
              </a:rPr>
              <a:t>。</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8168" y="1489075"/>
            <a:ext cx="5010150" cy="3657600"/>
          </a:xfrm>
          <a:prstGeom prst="rect">
            <a:avLst/>
          </a:prstGeom>
        </p:spPr>
      </p:pic>
      <p:sp>
        <p:nvSpPr>
          <p:cNvPr id="13" name="六角星 12"/>
          <p:cNvSpPr/>
          <p:nvPr/>
        </p:nvSpPr>
        <p:spPr>
          <a:xfrm>
            <a:off x="10284467" y="4853727"/>
            <a:ext cx="1318847" cy="1256415"/>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solidFill>
                  <a:schemeClr val="bg1"/>
                </a:solidFill>
                <a:cs typeface="Times New Roman" panose="02020603050405020304" pitchFamily="18" charset="0"/>
              </a:rPr>
              <a:t>局部</a:t>
            </a:r>
            <a:endParaRPr lang="en-US" altLang="zh-CN" b="1" dirty="0">
              <a:solidFill>
                <a:schemeClr val="bg1"/>
              </a:solidFill>
              <a:cs typeface="Times New Roman" panose="02020603050405020304" pitchFamily="18" charset="0"/>
            </a:endParaRPr>
          </a:p>
          <a:p>
            <a:pPr algn="ctr"/>
            <a:r>
              <a:rPr lang="zh-CN" altLang="zh-CN" b="1" dirty="0">
                <a:solidFill>
                  <a:schemeClr val="bg1"/>
                </a:solidFill>
                <a:cs typeface="Times New Roman" panose="02020603050405020304" pitchFamily="18" charset="0"/>
              </a:rPr>
              <a:t>感受野</a:t>
            </a:r>
            <a:endParaRPr lang="zh-CN" altLang="en-US" dirty="0">
              <a:solidFill>
                <a:schemeClr val="bg1"/>
              </a:solidFill>
            </a:endParaRPr>
          </a:p>
        </p:txBody>
      </p:sp>
    </p:spTree>
    <p:extLst>
      <p:ext uri="{BB962C8B-B14F-4D97-AF65-F5344CB8AC3E}">
        <p14:creationId xmlns:p14="http://schemas.microsoft.com/office/powerpoint/2010/main" val="366774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a:latin typeface="微软雅黑" panose="020B0503020204020204" pitchFamily="34" charset="-122"/>
                <a:ea typeface="微软雅黑" panose="020B0503020204020204" pitchFamily="34" charset="-122"/>
              </a:rPr>
              <a:t>Zero </a:t>
            </a:r>
            <a:r>
              <a:rPr lang="en-US" altLang="zh-CN" sz="4000" dirty="0">
                <a:latin typeface="微软雅黑" panose="020B0503020204020204" pitchFamily="34" charset="-122"/>
                <a:ea typeface="微软雅黑" panose="020B0503020204020204" pitchFamily="34" charset="-122"/>
              </a:rPr>
              <a:t>Padding</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r>
              <a:rPr lang="zh-CN" altLang="en-US" dirty="0"/>
              <a:t>原始图像的</a:t>
            </a:r>
            <a:r>
              <a:rPr lang="en-US" altLang="zh-CN"/>
              <a:t>size</a:t>
            </a:r>
            <a:r>
              <a:rPr lang="zh-CN" altLang="en-US"/>
              <a:t>为</a:t>
            </a:r>
            <a:r>
              <a:rPr lang="en-US" altLang="zh-CN"/>
              <a:t>4*4</a:t>
            </a:r>
            <a:r>
              <a:rPr lang="zh-CN" altLang="en-US"/>
              <a:t>，</a:t>
            </a:r>
            <a:r>
              <a:rPr lang="zh-CN" altLang="en-US" dirty="0"/>
              <a:t>滤波器的</a:t>
            </a:r>
            <a:r>
              <a:rPr lang="en-US" altLang="zh-CN" dirty="0"/>
              <a:t>kernel size</a:t>
            </a:r>
            <a:r>
              <a:rPr lang="zh-CN" altLang="en-US" dirty="0"/>
              <a:t>为</a:t>
            </a:r>
            <a:r>
              <a:rPr lang="en-US" altLang="zh-CN" dirty="0"/>
              <a:t>3*3</a:t>
            </a:r>
            <a:r>
              <a:rPr lang="zh-CN" altLang="en-US" dirty="0"/>
              <a:t>，</a:t>
            </a:r>
            <a:r>
              <a:rPr lang="en-US" altLang="zh-CN" dirty="0"/>
              <a:t>stride</a:t>
            </a:r>
            <a:r>
              <a:rPr lang="zh-CN" altLang="en-US" dirty="0"/>
              <a:t>（步长）为</a:t>
            </a:r>
            <a:r>
              <a:rPr lang="en-US" altLang="zh-CN" dirty="0"/>
              <a:t>1</a:t>
            </a:r>
            <a:r>
              <a:rPr lang="zh-CN" altLang="en-US" dirty="0"/>
              <a:t>，权重固定。生成的</a:t>
            </a:r>
            <a:r>
              <a:rPr lang="en-US" altLang="zh-CN" dirty="0"/>
              <a:t>feature map</a:t>
            </a:r>
            <a:r>
              <a:rPr lang="zh-CN" altLang="en-US" dirty="0"/>
              <a:t>的边长为</a:t>
            </a:r>
            <a:r>
              <a:rPr lang="zh-CN" altLang="en-US"/>
              <a:t>：（</a:t>
            </a:r>
            <a:r>
              <a:rPr lang="en-US" altLang="zh-CN"/>
              <a:t>4-3</a:t>
            </a:r>
            <a:r>
              <a:rPr lang="zh-CN" altLang="en-US" dirty="0"/>
              <a:t>）</a:t>
            </a:r>
            <a:r>
              <a:rPr lang="en-US" altLang="zh-CN" dirty="0"/>
              <a:t>/1 +1 </a:t>
            </a:r>
            <a:r>
              <a:rPr lang="en-US" altLang="zh-CN"/>
              <a:t>= 2</a:t>
            </a:r>
            <a:endParaRPr lang="en-US" altLang="zh-CN" dirty="0"/>
          </a:p>
          <a:p>
            <a:endParaRPr lang="en-US" altLang="zh-CN" dirty="0"/>
          </a:p>
          <a:p>
            <a:r>
              <a:rPr lang="zh-CN" altLang="en-US" dirty="0"/>
              <a:t>如果不想最后减少维度，只希望卷积，怎么办呢？</a:t>
            </a:r>
            <a:endParaRPr lang="en-US" altLang="zh-CN" dirty="0"/>
          </a:p>
          <a:p>
            <a:endParaRPr lang="en-US" altLang="zh-CN" dirty="0"/>
          </a:p>
          <a:p>
            <a:r>
              <a:rPr lang="zh-CN" altLang="en-US" dirty="0"/>
              <a:t>（</a:t>
            </a:r>
            <a:r>
              <a:rPr lang="en-US" altLang="zh-CN" dirty="0"/>
              <a:t>6-3</a:t>
            </a:r>
            <a:r>
              <a:rPr lang="zh-CN" altLang="en-US" dirty="0"/>
              <a:t>）</a:t>
            </a:r>
            <a:r>
              <a:rPr lang="en-US" altLang="zh-CN" dirty="0"/>
              <a:t>/1 +1 = 4</a:t>
            </a:r>
          </a:p>
          <a:p>
            <a:pPr marL="0" indent="0">
              <a:buNone/>
            </a:pPr>
            <a:endParaRPr lang="zh-CN" altLang="en-US" dirty="0"/>
          </a:p>
        </p:txBody>
      </p:sp>
      <p:pic>
        <p:nvPicPr>
          <p:cNvPr id="4" name="图片 3"/>
          <p:cNvPicPr/>
          <p:nvPr/>
        </p:nvPicPr>
        <p:blipFill>
          <a:blip r:embed="rId2"/>
          <a:stretch>
            <a:fillRect/>
          </a:stretch>
        </p:blipFill>
        <p:spPr>
          <a:xfrm>
            <a:off x="7530888" y="3356926"/>
            <a:ext cx="3234105" cy="2938366"/>
          </a:xfrm>
          <a:prstGeom prst="rect">
            <a:avLst/>
          </a:prstGeom>
        </p:spPr>
      </p:pic>
      <p:sp>
        <p:nvSpPr>
          <p:cNvPr id="6" name="圆角矩形 5"/>
          <p:cNvSpPr/>
          <p:nvPr/>
        </p:nvSpPr>
        <p:spPr>
          <a:xfrm>
            <a:off x="1362808" y="4518375"/>
            <a:ext cx="1406769" cy="61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4*4</a:t>
            </a:r>
            <a:endParaRPr lang="zh-CN" altLang="en-US" sz="2800" dirty="0"/>
          </a:p>
        </p:txBody>
      </p:sp>
      <p:sp>
        <p:nvSpPr>
          <p:cNvPr id="7" name="圆角矩形 6"/>
          <p:cNvSpPr/>
          <p:nvPr/>
        </p:nvSpPr>
        <p:spPr>
          <a:xfrm>
            <a:off x="3616588" y="4552673"/>
            <a:ext cx="1406769" cy="61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6*6</a:t>
            </a:r>
            <a:endParaRPr lang="zh-CN" altLang="en-US" sz="2800" dirty="0"/>
          </a:p>
        </p:txBody>
      </p:sp>
      <p:sp>
        <p:nvSpPr>
          <p:cNvPr id="8" name="燕尾形 7"/>
          <p:cNvSpPr/>
          <p:nvPr/>
        </p:nvSpPr>
        <p:spPr>
          <a:xfrm>
            <a:off x="2966839" y="4710935"/>
            <a:ext cx="452487" cy="2989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5321721" y="4710935"/>
            <a:ext cx="452487" cy="29893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角矩形 9"/>
          <p:cNvSpPr/>
          <p:nvPr/>
        </p:nvSpPr>
        <p:spPr>
          <a:xfrm>
            <a:off x="5949163" y="4552673"/>
            <a:ext cx="1406769" cy="615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4*4</a:t>
            </a:r>
            <a:endParaRPr lang="zh-CN" altLang="en-US" sz="2800" dirty="0"/>
          </a:p>
        </p:txBody>
      </p:sp>
    </p:spTree>
    <p:extLst>
      <p:ext uri="{BB962C8B-B14F-4D97-AF65-F5344CB8AC3E}">
        <p14:creationId xmlns:p14="http://schemas.microsoft.com/office/powerpoint/2010/main" val="2886819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latin typeface="微软雅黑" panose="020B0503020204020204" pitchFamily="34" charset="-122"/>
                <a:ea typeface="微软雅黑" panose="020B0503020204020204" pitchFamily="34" charset="-122"/>
              </a:rPr>
              <a:t>池化</a:t>
            </a:r>
            <a:r>
              <a:rPr lang="en-US" altLang="zh-CN" sz="4000">
                <a:latin typeface="微软雅黑" panose="020B0503020204020204" pitchFamily="34" charset="-122"/>
                <a:ea typeface="微软雅黑" panose="020B0503020204020204" pitchFamily="34" charset="-122"/>
              </a:rPr>
              <a:t>(Pooling)</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09600" y="1232981"/>
            <a:ext cx="7048500" cy="5031905"/>
          </a:xfrm>
        </p:spPr>
        <p:txBody>
          <a:bodyPr>
            <a:normAutofit/>
          </a:bodyPr>
          <a:lstStyle/>
          <a:p>
            <a:r>
              <a:rPr lang="zh-CN" altLang="en-US" sz="2400" dirty="0"/>
              <a:t>对不同位置的特征进行聚合统计。</a:t>
            </a:r>
            <a:endParaRPr lang="en-US" altLang="zh-CN" sz="2400" dirty="0"/>
          </a:p>
          <a:p>
            <a:r>
              <a:rPr lang="zh-CN" altLang="en-US" sz="2400" dirty="0"/>
              <a:t>例如，人们可以计算图像一个区域上的某个特定特征的平均值 </a:t>
            </a:r>
            <a:r>
              <a:rPr lang="en-US" altLang="zh-CN" sz="2400" dirty="0"/>
              <a:t>(</a:t>
            </a:r>
            <a:r>
              <a:rPr lang="zh-CN" altLang="en-US" sz="2400" dirty="0"/>
              <a:t>或最大值</a:t>
            </a:r>
            <a:r>
              <a:rPr lang="en-US" altLang="zh-CN" sz="2400" dirty="0"/>
              <a:t>)</a:t>
            </a:r>
            <a:r>
              <a:rPr lang="zh-CN" altLang="en-US" sz="2400" dirty="0"/>
              <a:t>。这些概要统计特征不仅</a:t>
            </a:r>
            <a:r>
              <a:rPr lang="zh-CN" altLang="en-US" sz="2400" dirty="0">
                <a:solidFill>
                  <a:srgbClr val="FF0000"/>
                </a:solidFill>
              </a:rPr>
              <a:t>具有低得多的维度</a:t>
            </a:r>
            <a:r>
              <a:rPr lang="zh-CN" altLang="en-US" sz="2400" dirty="0"/>
              <a:t> </a:t>
            </a:r>
            <a:r>
              <a:rPr lang="en-US" altLang="zh-CN" sz="2400" dirty="0"/>
              <a:t>(</a:t>
            </a:r>
            <a:r>
              <a:rPr lang="zh-CN" altLang="en-US" sz="2400" dirty="0"/>
              <a:t>相比使用所有提取得到的特征</a:t>
            </a:r>
            <a:r>
              <a:rPr lang="en-US" altLang="zh-CN" sz="2400" dirty="0"/>
              <a:t>)</a:t>
            </a:r>
            <a:r>
              <a:rPr lang="zh-CN" altLang="en-US" sz="2400" dirty="0"/>
              <a:t>，同时还会</a:t>
            </a:r>
            <a:r>
              <a:rPr lang="zh-CN" altLang="en-US" sz="2400" dirty="0">
                <a:solidFill>
                  <a:srgbClr val="FF0000"/>
                </a:solidFill>
              </a:rPr>
              <a:t>改善结果</a:t>
            </a:r>
            <a:r>
              <a:rPr lang="en-US" altLang="zh-CN" sz="2400" dirty="0">
                <a:solidFill>
                  <a:srgbClr val="FF0000"/>
                </a:solidFill>
              </a:rPr>
              <a:t>(</a:t>
            </a:r>
            <a:r>
              <a:rPr lang="zh-CN" altLang="en-US" sz="2400" dirty="0">
                <a:solidFill>
                  <a:srgbClr val="FF0000"/>
                </a:solidFill>
              </a:rPr>
              <a:t>不容易过拟合</a:t>
            </a:r>
            <a:r>
              <a:rPr lang="en-US" altLang="zh-CN" sz="2400" dirty="0">
                <a:solidFill>
                  <a:srgbClr val="FF0000"/>
                </a:solidFill>
              </a:rPr>
              <a:t>over-fitting)</a:t>
            </a:r>
            <a:r>
              <a:rPr lang="zh-CN" altLang="en-US" sz="2400" dirty="0"/>
              <a:t>。</a:t>
            </a:r>
            <a:endParaRPr lang="en-US" altLang="zh-CN" sz="2400" dirty="0"/>
          </a:p>
          <a:p>
            <a:endParaRPr lang="en-US" altLang="zh-CN" sz="2400" dirty="0"/>
          </a:p>
          <a:p>
            <a:r>
              <a:rPr lang="zh-CN" altLang="en-US" sz="2400" dirty="0"/>
              <a:t>池化作用于图像中不重合的区域（与卷积操作不同）</a:t>
            </a:r>
            <a:endParaRPr lang="en-US" altLang="zh-CN" sz="2400" dirty="0"/>
          </a:p>
          <a:p>
            <a:r>
              <a:rPr lang="zh-CN" altLang="en-US" sz="2400" dirty="0"/>
              <a:t>池化的最终的结果是要把原来的维度减少到</a:t>
            </a:r>
            <a:r>
              <a:rPr lang="en-US" altLang="zh-CN" sz="2400" dirty="0"/>
              <a:t>1/n</a:t>
            </a:r>
            <a:r>
              <a:rPr lang="zh-CN" altLang="en-US" sz="2400" dirty="0"/>
              <a:t>。</a:t>
            </a:r>
          </a:p>
        </p:txBody>
      </p:sp>
      <p:pic>
        <p:nvPicPr>
          <p:cNvPr id="4" name="内容占位符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2607" y="1153850"/>
            <a:ext cx="4328747" cy="249585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100" y="3780975"/>
            <a:ext cx="3510833" cy="2563042"/>
          </a:xfrm>
          <a:prstGeom prst="rect">
            <a:avLst/>
          </a:prstGeom>
        </p:spPr>
      </p:pic>
    </p:spTree>
    <p:extLst>
      <p:ext uri="{BB962C8B-B14F-4D97-AF65-F5344CB8AC3E}">
        <p14:creationId xmlns:p14="http://schemas.microsoft.com/office/powerpoint/2010/main" val="48616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125"/>
          <p:cNvPicPr>
            <a:picLocks noChangeAspect="1"/>
          </p:cNvPicPr>
          <p:nvPr/>
        </p:nvPicPr>
        <p:blipFill>
          <a:blip r:embed="rId3"/>
          <a:stretch>
            <a:fillRect/>
          </a:stretch>
        </p:blipFill>
        <p:spPr>
          <a:xfrm>
            <a:off x="3808535" y="4141165"/>
            <a:ext cx="885825" cy="838200"/>
          </a:xfrm>
          <a:prstGeom prst="rect">
            <a:avLst/>
          </a:prstGeom>
        </p:spPr>
      </p:pic>
      <p:sp>
        <p:nvSpPr>
          <p:cNvPr id="4" name="立方体 3"/>
          <p:cNvSpPr/>
          <p:nvPr/>
        </p:nvSpPr>
        <p:spPr>
          <a:xfrm>
            <a:off x="408108" y="5565519"/>
            <a:ext cx="789843" cy="74734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lang="en-US" altLang="zh-CN" sz="900" dirty="0">
                <a:solidFill>
                  <a:prstClr val="white"/>
                </a:solidFill>
                <a:latin typeface="等线" panose="020F0502020204030204"/>
                <a:ea typeface="等线" panose="02010600030101010101" pitchFamily="2" charset="-122"/>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p:nvSpPr>
        <p:spPr>
          <a:xfrm>
            <a:off x="325315" y="4220295"/>
            <a:ext cx="650631" cy="61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p:nvSpPr>
        <p:spPr>
          <a:xfrm>
            <a:off x="477715" y="4372695"/>
            <a:ext cx="650631" cy="61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p:cNvSpPr/>
          <p:nvPr/>
        </p:nvSpPr>
        <p:spPr>
          <a:xfrm>
            <a:off x="630115" y="4525095"/>
            <a:ext cx="650631" cy="615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p:cNvSpPr/>
          <p:nvPr/>
        </p:nvSpPr>
        <p:spPr>
          <a:xfrm>
            <a:off x="1547446" y="41396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矩形 9"/>
          <p:cNvSpPr/>
          <p:nvPr/>
        </p:nvSpPr>
        <p:spPr>
          <a:xfrm>
            <a:off x="1699846" y="42920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矩形 10"/>
          <p:cNvSpPr/>
          <p:nvPr/>
        </p:nvSpPr>
        <p:spPr>
          <a:xfrm>
            <a:off x="1852246" y="44444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矩形 13"/>
          <p:cNvSpPr/>
          <p:nvPr/>
        </p:nvSpPr>
        <p:spPr>
          <a:xfrm>
            <a:off x="4003430" y="4372695"/>
            <a:ext cx="650631" cy="6154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14"/>
          <p:cNvSpPr/>
          <p:nvPr/>
        </p:nvSpPr>
        <p:spPr>
          <a:xfrm>
            <a:off x="4155830" y="4525095"/>
            <a:ext cx="650631" cy="6154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p:cNvSpPr/>
          <p:nvPr/>
        </p:nvSpPr>
        <p:spPr>
          <a:xfrm>
            <a:off x="4308230" y="4677495"/>
            <a:ext cx="650631" cy="6154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立方体 19"/>
          <p:cNvSpPr/>
          <p:nvPr/>
        </p:nvSpPr>
        <p:spPr>
          <a:xfrm>
            <a:off x="2982056" y="4212967"/>
            <a:ext cx="430823" cy="385396"/>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立方体 20"/>
          <p:cNvSpPr/>
          <p:nvPr/>
        </p:nvSpPr>
        <p:spPr>
          <a:xfrm>
            <a:off x="4086223" y="5529616"/>
            <a:ext cx="789843" cy="74734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2" name="立方体 21"/>
          <p:cNvSpPr/>
          <p:nvPr/>
        </p:nvSpPr>
        <p:spPr>
          <a:xfrm>
            <a:off x="1802422" y="5451219"/>
            <a:ext cx="870438" cy="86164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300</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300</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p:cNvSpPr/>
          <p:nvPr/>
        </p:nvSpPr>
        <p:spPr>
          <a:xfrm>
            <a:off x="5502521" y="41396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矩形 23"/>
          <p:cNvSpPr/>
          <p:nvPr/>
        </p:nvSpPr>
        <p:spPr>
          <a:xfrm>
            <a:off x="5654921" y="42920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矩形 24"/>
          <p:cNvSpPr/>
          <p:nvPr/>
        </p:nvSpPr>
        <p:spPr>
          <a:xfrm>
            <a:off x="5807321" y="44444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矩形 25"/>
          <p:cNvSpPr/>
          <p:nvPr/>
        </p:nvSpPr>
        <p:spPr>
          <a:xfrm>
            <a:off x="5959721" y="4596898"/>
            <a:ext cx="782515" cy="770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立方体 27"/>
          <p:cNvSpPr/>
          <p:nvPr/>
        </p:nvSpPr>
        <p:spPr>
          <a:xfrm>
            <a:off x="5871798" y="5508367"/>
            <a:ext cx="870438" cy="86164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prstClr val="white"/>
                </a:solidFill>
                <a:latin typeface="等线" panose="020F0502020204030204"/>
                <a:ea typeface="等线" panose="02010600030101010101" pitchFamily="2" charset="-122"/>
              </a:rPr>
              <a:t>300</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300</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6" name="立方体 35"/>
          <p:cNvSpPr/>
          <p:nvPr/>
        </p:nvSpPr>
        <p:spPr>
          <a:xfrm>
            <a:off x="2982056" y="4771278"/>
            <a:ext cx="430823" cy="385396"/>
          </a:xfrm>
          <a:prstGeom prst="cub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7" name="立方体 36"/>
          <p:cNvSpPr/>
          <p:nvPr/>
        </p:nvSpPr>
        <p:spPr>
          <a:xfrm>
            <a:off x="2990847" y="5336918"/>
            <a:ext cx="430823" cy="385396"/>
          </a:xfrm>
          <a:prstGeom prst="cub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endPar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8" name="立方体 37"/>
          <p:cNvSpPr/>
          <p:nvPr/>
        </p:nvSpPr>
        <p:spPr>
          <a:xfrm>
            <a:off x="2990847" y="5882041"/>
            <a:ext cx="430823" cy="385396"/>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9" name="矩形 38"/>
          <p:cNvSpPr/>
          <p:nvPr/>
        </p:nvSpPr>
        <p:spPr>
          <a:xfrm>
            <a:off x="8188566" y="4363903"/>
            <a:ext cx="650631" cy="6154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矩形 39"/>
          <p:cNvSpPr/>
          <p:nvPr/>
        </p:nvSpPr>
        <p:spPr>
          <a:xfrm>
            <a:off x="8340966" y="4516303"/>
            <a:ext cx="650631" cy="61546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 name="矩形 40"/>
          <p:cNvSpPr/>
          <p:nvPr/>
        </p:nvSpPr>
        <p:spPr>
          <a:xfrm>
            <a:off x="8493366" y="4668703"/>
            <a:ext cx="650631" cy="6154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矩形 41"/>
          <p:cNvSpPr/>
          <p:nvPr/>
        </p:nvSpPr>
        <p:spPr>
          <a:xfrm>
            <a:off x="8645766" y="4821103"/>
            <a:ext cx="650631" cy="6154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立方体 42"/>
          <p:cNvSpPr/>
          <p:nvPr/>
        </p:nvSpPr>
        <p:spPr>
          <a:xfrm>
            <a:off x="7319592" y="4356575"/>
            <a:ext cx="430823" cy="385396"/>
          </a:xfrm>
          <a:prstGeom prst="cub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4" name="立方体 43"/>
          <p:cNvSpPr/>
          <p:nvPr/>
        </p:nvSpPr>
        <p:spPr>
          <a:xfrm>
            <a:off x="8493366" y="5565516"/>
            <a:ext cx="789843" cy="74734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298</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5" name="立方体 44"/>
          <p:cNvSpPr/>
          <p:nvPr/>
        </p:nvSpPr>
        <p:spPr>
          <a:xfrm>
            <a:off x="7319592" y="4914886"/>
            <a:ext cx="430823" cy="385396"/>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6" name="立方体 45"/>
          <p:cNvSpPr/>
          <p:nvPr/>
        </p:nvSpPr>
        <p:spPr>
          <a:xfrm>
            <a:off x="7328383" y="5480526"/>
            <a:ext cx="430823" cy="385396"/>
          </a:xfrm>
          <a:prstGeom prst="cub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4</a:t>
            </a:r>
            <a:endPar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7" name="立方体 46"/>
          <p:cNvSpPr/>
          <p:nvPr/>
        </p:nvSpPr>
        <p:spPr>
          <a:xfrm>
            <a:off x="7328383" y="6025649"/>
            <a:ext cx="430823" cy="385396"/>
          </a:xfrm>
          <a:prstGeom prst="cub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3</a:t>
            </a:r>
            <a:r>
              <a:rPr kumimoji="0" lang="zh-CN" altLang="en-US"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a:t>
            </a:r>
            <a:r>
              <a:rPr kumimoji="0" lang="en-US" altLang="zh-CN" sz="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4</a:t>
            </a:r>
            <a:endParaRPr kumimoji="0" lang="zh-CN" altLang="en-US" sz="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8" name="立方体 47"/>
          <p:cNvSpPr/>
          <p:nvPr/>
        </p:nvSpPr>
        <p:spPr>
          <a:xfrm>
            <a:off x="10864810" y="5089073"/>
            <a:ext cx="670789" cy="62938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149</a:t>
            </a:r>
            <a:r>
              <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149</a:t>
            </a:r>
            <a:r>
              <a:rPr kumimoji="0" lang="zh-CN" altLang="en-US" sz="9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a:t>
            </a:r>
            <a:r>
              <a:rPr kumimoji="0" lang="en-US" altLang="zh-CN" sz="9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2</a:t>
            </a:r>
            <a:endParaRPr kumimoji="0" lang="zh-CN" altLang="en-US" sz="9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9" name="立方体 48"/>
          <p:cNvSpPr/>
          <p:nvPr/>
        </p:nvSpPr>
        <p:spPr>
          <a:xfrm>
            <a:off x="9805985" y="4721089"/>
            <a:ext cx="463981" cy="485774"/>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a:t>
            </a:r>
            <a:r>
              <a:rPr kumimoji="0" lang="zh-CN" altLang="en-US" sz="7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7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S=2</a:t>
            </a:r>
            <a:endParaRPr kumimoji="0" lang="zh-CN" altLang="en-US" sz="7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117" name="内容占位符 3"/>
          <p:cNvPicPr>
            <a:picLocks noGrp="1" noChangeAspect="1"/>
          </p:cNvPicPr>
          <p:nvPr>
            <p:ph idx="1"/>
          </p:nvPr>
        </p:nvPicPr>
        <p:blipFill rotWithShape="1">
          <a:blip r:embed="rId4">
            <a:extLst>
              <a:ext uri="{28A0092B-C50C-407E-A947-70E740481C1C}">
                <a14:useLocalDpi xmlns:a14="http://schemas.microsoft.com/office/drawing/2010/main" val="0"/>
              </a:ext>
            </a:extLst>
          </a:blip>
          <a:srcRect b="10923"/>
          <a:stretch/>
        </p:blipFill>
        <p:spPr>
          <a:xfrm>
            <a:off x="371929" y="716023"/>
            <a:ext cx="9029610" cy="2828549"/>
          </a:xfrm>
        </p:spPr>
      </p:pic>
      <p:sp>
        <p:nvSpPr>
          <p:cNvPr id="2" name="燕尾形箭头 1"/>
          <p:cNvSpPr/>
          <p:nvPr/>
        </p:nvSpPr>
        <p:spPr>
          <a:xfrm>
            <a:off x="9571982" y="5411286"/>
            <a:ext cx="931985" cy="236659"/>
          </a:xfrm>
          <a:prstGeom prst="notch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V="1">
            <a:off x="2656743" y="4596898"/>
            <a:ext cx="325313" cy="86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2643552" y="5140557"/>
            <a:ext cx="330490" cy="339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37" idx="2"/>
          </p:cNvCxnSpPr>
          <p:nvPr/>
        </p:nvCxnSpPr>
        <p:spPr>
          <a:xfrm>
            <a:off x="2634761" y="5480526"/>
            <a:ext cx="356086" cy="97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38" idx="2"/>
          </p:cNvCxnSpPr>
          <p:nvPr/>
        </p:nvCxnSpPr>
        <p:spPr>
          <a:xfrm>
            <a:off x="2672860" y="5508367"/>
            <a:ext cx="317987" cy="61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8" idx="5"/>
            <a:endCxn id="43" idx="2"/>
          </p:cNvCxnSpPr>
          <p:nvPr/>
        </p:nvCxnSpPr>
        <p:spPr>
          <a:xfrm flipV="1">
            <a:off x="6742236" y="4597448"/>
            <a:ext cx="577356" cy="123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8" idx="5"/>
            <a:endCxn id="45" idx="2"/>
          </p:cNvCxnSpPr>
          <p:nvPr/>
        </p:nvCxnSpPr>
        <p:spPr>
          <a:xfrm flipV="1">
            <a:off x="6742236" y="5155759"/>
            <a:ext cx="577356" cy="67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28" idx="5"/>
            <a:endCxn id="46" idx="2"/>
          </p:cNvCxnSpPr>
          <p:nvPr/>
        </p:nvCxnSpPr>
        <p:spPr>
          <a:xfrm flipV="1">
            <a:off x="6742236" y="5721399"/>
            <a:ext cx="586147" cy="110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28" idx="5"/>
            <a:endCxn id="47" idx="2"/>
          </p:cNvCxnSpPr>
          <p:nvPr/>
        </p:nvCxnSpPr>
        <p:spPr>
          <a:xfrm>
            <a:off x="6742236" y="5831484"/>
            <a:ext cx="586147" cy="43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8" name="图片 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1539" y="660628"/>
            <a:ext cx="2081681" cy="2106537"/>
          </a:xfrm>
          <a:prstGeom prst="rect">
            <a:avLst/>
          </a:prstGeom>
        </p:spPr>
      </p:pic>
      <p:sp>
        <p:nvSpPr>
          <p:cNvPr id="79" name="矩形 78"/>
          <p:cNvSpPr/>
          <p:nvPr/>
        </p:nvSpPr>
        <p:spPr>
          <a:xfrm>
            <a:off x="9103610" y="2964407"/>
            <a:ext cx="3032251" cy="1384995"/>
          </a:xfrm>
          <a:prstGeom prst="rect">
            <a:avLst/>
          </a:prstGeom>
        </p:spPr>
        <p:txBody>
          <a:bodyPr wrap="square">
            <a:spAutoFit/>
          </a:bodyPr>
          <a:lstStyle/>
          <a:p>
            <a:r>
              <a:rPr lang="zh-CN" altLang="en-US" sz="1400" dirty="0">
                <a:latin typeface="Microsoft YaHei" panose="020B0503020204020204" pitchFamily="34" charset="-122"/>
                <a:ea typeface="Microsoft YaHei" panose="020B0503020204020204" pitchFamily="34" charset="-122"/>
              </a:rPr>
              <a:t>蓝色框是一个</a:t>
            </a:r>
            <a:r>
              <a:rPr lang="en-US" altLang="zh-CN" sz="1400" dirty="0">
                <a:latin typeface="Microsoft YaHei" panose="020B0503020204020204" pitchFamily="34" charset="-122"/>
                <a:ea typeface="Microsoft YaHei" panose="020B0503020204020204" pitchFamily="34" charset="-122"/>
              </a:rPr>
              <a:t>RGB</a:t>
            </a:r>
            <a:r>
              <a:rPr lang="zh-CN" altLang="en-US" sz="1400" dirty="0">
                <a:latin typeface="Microsoft YaHei" panose="020B0503020204020204" pitchFamily="34" charset="-122"/>
                <a:ea typeface="Microsoft YaHei" panose="020B0503020204020204" pitchFamily="34" charset="-122"/>
              </a:rPr>
              <a:t>图像，橙色是一个</a:t>
            </a:r>
            <a:r>
              <a:rPr lang="en-US" altLang="zh-CN" sz="1400" dirty="0">
                <a:latin typeface="Microsoft YaHei" panose="020B0503020204020204" pitchFamily="34" charset="-122"/>
                <a:ea typeface="Microsoft YaHei" panose="020B0503020204020204" pitchFamily="34" charset="-122"/>
              </a:rPr>
              <a:t>3*3*3</a:t>
            </a:r>
            <a:r>
              <a:rPr lang="zh-CN" altLang="en-US" sz="1400" dirty="0">
                <a:latin typeface="Microsoft YaHei" panose="020B0503020204020204" pitchFamily="34" charset="-122"/>
                <a:ea typeface="Microsoft YaHei" panose="020B0503020204020204" pitchFamily="34" charset="-122"/>
              </a:rPr>
              <a:t>的卷积核，我们对一个三维的</a:t>
            </a:r>
            <a:r>
              <a:rPr lang="en-US" altLang="zh-CN" sz="1400" dirty="0">
                <a:latin typeface="Microsoft YaHei" panose="020B0503020204020204" pitchFamily="34" charset="-122"/>
                <a:ea typeface="Microsoft YaHei" panose="020B0503020204020204" pitchFamily="34" charset="-122"/>
              </a:rPr>
              <a:t>27</a:t>
            </a:r>
            <a:r>
              <a:rPr lang="zh-CN" altLang="en-US" sz="1400" dirty="0">
                <a:latin typeface="Microsoft YaHei" panose="020B0503020204020204" pitchFamily="34" charset="-122"/>
                <a:ea typeface="Microsoft YaHei" panose="020B0503020204020204" pitchFamily="34" charset="-122"/>
              </a:rPr>
              <a:t>个数求和，然后扫过去，按照第一部分算的得出来的是一维的</a:t>
            </a:r>
            <a:r>
              <a:rPr lang="en-US" altLang="zh-CN" sz="1400" dirty="0">
                <a:latin typeface="Microsoft YaHei" panose="020B0503020204020204" pitchFamily="34" charset="-122"/>
                <a:ea typeface="Microsoft YaHei" panose="020B0503020204020204" pitchFamily="34" charset="-122"/>
              </a:rPr>
              <a:t>298*298</a:t>
            </a:r>
            <a:r>
              <a:rPr lang="zh-CN" altLang="en-US" sz="1400" dirty="0">
                <a:latin typeface="Microsoft YaHei" panose="020B0503020204020204" pitchFamily="34" charset="-122"/>
                <a:ea typeface="Microsoft YaHei" panose="020B0503020204020204" pitchFamily="34" charset="-122"/>
              </a:rPr>
              <a:t>的矩阵（因为卷积核也是三维所以结果是一维</a:t>
            </a:r>
            <a:endParaRPr lang="zh-CN" altLang="en-US" sz="1400" dirty="0"/>
          </a:p>
        </p:txBody>
      </p:sp>
      <p:sp>
        <p:nvSpPr>
          <p:cNvPr id="118" name="矩形 117"/>
          <p:cNvSpPr/>
          <p:nvPr/>
        </p:nvSpPr>
        <p:spPr>
          <a:xfrm>
            <a:off x="630114" y="6411045"/>
            <a:ext cx="1527982" cy="369332"/>
          </a:xfrm>
          <a:prstGeom prst="rect">
            <a:avLst/>
          </a:prstGeom>
        </p:spPr>
        <p:txBody>
          <a:bodyPr wrap="none">
            <a:spAutoFit/>
          </a:bodyPr>
          <a:lstStyle/>
          <a:p>
            <a:r>
              <a:rPr lang="en-US" altLang="zh-CN" dirty="0"/>
              <a:t>Zero Padding</a:t>
            </a:r>
            <a:endParaRPr lang="zh-CN" altLang="en-US" dirty="0"/>
          </a:p>
        </p:txBody>
      </p:sp>
      <p:sp>
        <p:nvSpPr>
          <p:cNvPr id="119" name="矩形 118"/>
          <p:cNvSpPr/>
          <p:nvPr/>
        </p:nvSpPr>
        <p:spPr>
          <a:xfrm>
            <a:off x="4532906" y="6419811"/>
            <a:ext cx="1527982" cy="369332"/>
          </a:xfrm>
          <a:prstGeom prst="rect">
            <a:avLst/>
          </a:prstGeom>
        </p:spPr>
        <p:txBody>
          <a:bodyPr wrap="none">
            <a:spAutoFit/>
          </a:bodyPr>
          <a:lstStyle/>
          <a:p>
            <a:r>
              <a:rPr lang="en-US" altLang="zh-CN" dirty="0"/>
              <a:t>Zero Padding</a:t>
            </a:r>
            <a:endParaRPr lang="zh-CN" altLang="en-US" dirty="0"/>
          </a:p>
        </p:txBody>
      </p:sp>
      <p:sp>
        <p:nvSpPr>
          <p:cNvPr id="120" name="矩形 119"/>
          <p:cNvSpPr/>
          <p:nvPr/>
        </p:nvSpPr>
        <p:spPr>
          <a:xfrm>
            <a:off x="2499012" y="6400759"/>
            <a:ext cx="1390124" cy="369332"/>
          </a:xfrm>
          <a:prstGeom prst="rect">
            <a:avLst/>
          </a:prstGeom>
        </p:spPr>
        <p:txBody>
          <a:bodyPr wrap="none">
            <a:spAutoFit/>
          </a:bodyPr>
          <a:lstStyle/>
          <a:p>
            <a:r>
              <a:rPr lang="en-US" altLang="zh-CN" dirty="0"/>
              <a:t>C</a:t>
            </a:r>
            <a:r>
              <a:rPr lang="zh-CN" altLang="en-US" dirty="0"/>
              <a:t>onvolution</a:t>
            </a:r>
          </a:p>
        </p:txBody>
      </p:sp>
      <p:sp>
        <p:nvSpPr>
          <p:cNvPr id="121" name="矩形 120"/>
          <p:cNvSpPr/>
          <p:nvPr/>
        </p:nvSpPr>
        <p:spPr>
          <a:xfrm>
            <a:off x="6950842" y="6419811"/>
            <a:ext cx="1390124" cy="369332"/>
          </a:xfrm>
          <a:prstGeom prst="rect">
            <a:avLst/>
          </a:prstGeom>
        </p:spPr>
        <p:txBody>
          <a:bodyPr wrap="none">
            <a:spAutoFit/>
          </a:bodyPr>
          <a:lstStyle/>
          <a:p>
            <a:r>
              <a:rPr lang="en-US" altLang="zh-CN" dirty="0"/>
              <a:t>C</a:t>
            </a:r>
            <a:r>
              <a:rPr lang="zh-CN" altLang="en-US" dirty="0"/>
              <a:t>onvolution</a:t>
            </a:r>
          </a:p>
        </p:txBody>
      </p:sp>
      <p:sp>
        <p:nvSpPr>
          <p:cNvPr id="122" name="矩形 121"/>
          <p:cNvSpPr/>
          <p:nvPr/>
        </p:nvSpPr>
        <p:spPr>
          <a:xfrm>
            <a:off x="9608618" y="6419811"/>
            <a:ext cx="939681" cy="369332"/>
          </a:xfrm>
          <a:prstGeom prst="rect">
            <a:avLst/>
          </a:prstGeom>
        </p:spPr>
        <p:txBody>
          <a:bodyPr wrap="none">
            <a:spAutoFit/>
          </a:bodyPr>
          <a:lstStyle/>
          <a:p>
            <a:r>
              <a:rPr lang="en-US" altLang="zh-CN" dirty="0"/>
              <a:t>Pooling</a:t>
            </a:r>
            <a:endParaRPr lang="zh-CN" altLang="en-US" dirty="0"/>
          </a:p>
        </p:txBody>
      </p:sp>
      <p:sp>
        <p:nvSpPr>
          <p:cNvPr id="124" name="矩形 123"/>
          <p:cNvSpPr/>
          <p:nvPr/>
        </p:nvSpPr>
        <p:spPr>
          <a:xfrm>
            <a:off x="2388166" y="254358"/>
            <a:ext cx="569387"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25" name="矩形 124"/>
          <p:cNvSpPr/>
          <p:nvPr/>
        </p:nvSpPr>
        <p:spPr>
          <a:xfrm>
            <a:off x="4920440" y="254358"/>
            <a:ext cx="569387"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6</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42797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6"/>
                                        </p:tgtEl>
                                        <p:attrNameLst>
                                          <p:attrName>style.visibility</p:attrName>
                                        </p:attrNameLst>
                                      </p:cBhvr>
                                      <p:to>
                                        <p:strVal val="visible"/>
                                      </p:to>
                                    </p:set>
                                    <p:anim calcmode="lin" valueType="num">
                                      <p:cBhvr additive="base">
                                        <p:cTn id="55" dur="500" fill="hold"/>
                                        <p:tgtEl>
                                          <p:spTgt spid="126"/>
                                        </p:tgtEl>
                                        <p:attrNameLst>
                                          <p:attrName>ppt_x</p:attrName>
                                        </p:attrNameLst>
                                      </p:cBhvr>
                                      <p:tavLst>
                                        <p:tav tm="0">
                                          <p:val>
                                            <p:strVal val="#ppt_x"/>
                                          </p:val>
                                        </p:tav>
                                        <p:tav tm="100000">
                                          <p:val>
                                            <p:strVal val="#ppt_x"/>
                                          </p:val>
                                        </p:tav>
                                      </p:tavLst>
                                    </p:anim>
                                    <p:anim calcmode="lin" valueType="num">
                                      <p:cBhvr additive="base">
                                        <p:cTn id="56"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anim calcmode="lin" valueType="num">
                                      <p:cBhvr additive="base">
                                        <p:cTn id="61" dur="500" fill="hold"/>
                                        <p:tgtEl>
                                          <p:spTgt spid="78"/>
                                        </p:tgtEl>
                                        <p:attrNameLst>
                                          <p:attrName>ppt_x</p:attrName>
                                        </p:attrNameLst>
                                      </p:cBhvr>
                                      <p:tavLst>
                                        <p:tav tm="0">
                                          <p:val>
                                            <p:strVal val="#ppt_x"/>
                                          </p:val>
                                        </p:tav>
                                        <p:tav tm="100000">
                                          <p:val>
                                            <p:strVal val="#ppt_x"/>
                                          </p:val>
                                        </p:tav>
                                      </p:tavLst>
                                    </p:anim>
                                    <p:anim calcmode="lin" valueType="num">
                                      <p:cBhvr additive="base">
                                        <p:cTn id="62" dur="500" fill="hold"/>
                                        <p:tgtEl>
                                          <p:spTgt spid="7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79"/>
                                        </p:tgtEl>
                                        <p:attrNameLst>
                                          <p:attrName>style.visibility</p:attrName>
                                        </p:attrNameLst>
                                      </p:cBhvr>
                                      <p:to>
                                        <p:strVal val="visible"/>
                                      </p:to>
                                    </p:set>
                                    <p:anim calcmode="lin" valueType="num">
                                      <p:cBhvr additive="base">
                                        <p:cTn id="65" dur="500" fill="hold"/>
                                        <p:tgtEl>
                                          <p:spTgt spid="79"/>
                                        </p:tgtEl>
                                        <p:attrNameLst>
                                          <p:attrName>ppt_x</p:attrName>
                                        </p:attrNameLst>
                                      </p:cBhvr>
                                      <p:tavLst>
                                        <p:tav tm="0">
                                          <p:val>
                                            <p:strVal val="#ppt_x"/>
                                          </p:val>
                                        </p:tav>
                                        <p:tav tm="100000">
                                          <p:val>
                                            <p:strVal val="#ppt_x"/>
                                          </p:val>
                                        </p:tav>
                                      </p:tavLst>
                                    </p:anim>
                                    <p:anim calcmode="lin" valueType="num">
                                      <p:cBhvr additive="base">
                                        <p:cTn id="66"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ppt_x"/>
                                          </p:val>
                                        </p:tav>
                                        <p:tav tm="100000">
                                          <p:val>
                                            <p:strVal val="#ppt_x"/>
                                          </p:val>
                                        </p:tav>
                                      </p:tavLst>
                                    </p:anim>
                                    <p:anim calcmode="lin" valueType="num">
                                      <p:cBhvr additive="base">
                                        <p:cTn id="7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additive="base">
                                        <p:cTn id="77" dur="500" fill="hold"/>
                                        <p:tgtEl>
                                          <p:spTgt spid="36"/>
                                        </p:tgtEl>
                                        <p:attrNameLst>
                                          <p:attrName>ppt_x</p:attrName>
                                        </p:attrNameLst>
                                      </p:cBhvr>
                                      <p:tavLst>
                                        <p:tav tm="0">
                                          <p:val>
                                            <p:strVal val="#ppt_x"/>
                                          </p:val>
                                        </p:tav>
                                        <p:tav tm="100000">
                                          <p:val>
                                            <p:strVal val="#ppt_x"/>
                                          </p:val>
                                        </p:tav>
                                      </p:tavLst>
                                    </p:anim>
                                    <p:anim calcmode="lin" valueType="num">
                                      <p:cBhvr additive="base">
                                        <p:cTn id="7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27"/>
                                        </p:tgtEl>
                                        <p:attrNameLst>
                                          <p:attrName>style.visibility</p:attrName>
                                        </p:attrNameLst>
                                      </p:cBhvr>
                                      <p:to>
                                        <p:strVal val="visible"/>
                                      </p:to>
                                    </p:set>
                                    <p:anim calcmode="lin" valueType="num">
                                      <p:cBhvr additive="base">
                                        <p:cTn id="89" dur="500" fill="hold"/>
                                        <p:tgtEl>
                                          <p:spTgt spid="27"/>
                                        </p:tgtEl>
                                        <p:attrNameLst>
                                          <p:attrName>ppt_x</p:attrName>
                                        </p:attrNameLst>
                                      </p:cBhvr>
                                      <p:tavLst>
                                        <p:tav tm="0">
                                          <p:val>
                                            <p:strVal val="#ppt_x"/>
                                          </p:val>
                                        </p:tav>
                                        <p:tav tm="100000">
                                          <p:val>
                                            <p:strVal val="#ppt_x"/>
                                          </p:val>
                                        </p:tav>
                                      </p:tavLst>
                                    </p:anim>
                                    <p:anim calcmode="lin" valueType="num">
                                      <p:cBhvr additive="base">
                                        <p:cTn id="9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 calcmode="lin" valueType="num">
                                      <p:cBhvr additive="base">
                                        <p:cTn id="95" dur="500" fill="hold"/>
                                        <p:tgtEl>
                                          <p:spTgt spid="37"/>
                                        </p:tgtEl>
                                        <p:attrNameLst>
                                          <p:attrName>ppt_x</p:attrName>
                                        </p:attrNameLst>
                                      </p:cBhvr>
                                      <p:tavLst>
                                        <p:tav tm="0">
                                          <p:val>
                                            <p:strVal val="#ppt_x"/>
                                          </p:val>
                                        </p:tav>
                                        <p:tav tm="100000">
                                          <p:val>
                                            <p:strVal val="#ppt_x"/>
                                          </p:val>
                                        </p:tav>
                                      </p:tavLst>
                                    </p:anim>
                                    <p:anim calcmode="lin" valueType="num">
                                      <p:cBhvr additive="base">
                                        <p:cTn id="9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ppt_x"/>
                                          </p:val>
                                        </p:tav>
                                        <p:tav tm="100000">
                                          <p:val>
                                            <p:strVal val="#ppt_x"/>
                                          </p:val>
                                        </p:tav>
                                      </p:tavLst>
                                    </p:anim>
                                    <p:anim calcmode="lin" valueType="num">
                                      <p:cBhvr additive="base">
                                        <p:cTn id="10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ppt_x"/>
                                          </p:val>
                                        </p:tav>
                                        <p:tav tm="100000">
                                          <p:val>
                                            <p:strVal val="#ppt_x"/>
                                          </p:val>
                                        </p:tav>
                                      </p:tavLst>
                                    </p:anim>
                                    <p:anim calcmode="lin" valueType="num">
                                      <p:cBhvr additive="base">
                                        <p:cTn id="1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7"/>
                                        </p:tgtEl>
                                        <p:attrNameLst>
                                          <p:attrName>style.visibility</p:attrName>
                                        </p:attrNameLst>
                                      </p:cBhvr>
                                      <p:to>
                                        <p:strVal val="visible"/>
                                      </p:to>
                                    </p:set>
                                    <p:anim calcmode="lin" valueType="num">
                                      <p:cBhvr additive="base">
                                        <p:cTn id="119" dur="500" fill="hold"/>
                                        <p:tgtEl>
                                          <p:spTgt spid="17"/>
                                        </p:tgtEl>
                                        <p:attrNameLst>
                                          <p:attrName>ppt_x</p:attrName>
                                        </p:attrNameLst>
                                      </p:cBhvr>
                                      <p:tavLst>
                                        <p:tav tm="0">
                                          <p:val>
                                            <p:strVal val="#ppt_x"/>
                                          </p:val>
                                        </p:tav>
                                        <p:tav tm="100000">
                                          <p:val>
                                            <p:strVal val="#ppt_x"/>
                                          </p:val>
                                        </p:tav>
                                      </p:tavLst>
                                    </p:anim>
                                    <p:anim calcmode="lin" valueType="num">
                                      <p:cBhvr additive="base">
                                        <p:cTn id="1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additive="base">
                                        <p:cTn id="125" dur="500" fill="hold"/>
                                        <p:tgtEl>
                                          <p:spTgt spid="21"/>
                                        </p:tgtEl>
                                        <p:attrNameLst>
                                          <p:attrName>ppt_x</p:attrName>
                                        </p:attrNameLst>
                                      </p:cBhvr>
                                      <p:tavLst>
                                        <p:tav tm="0">
                                          <p:val>
                                            <p:strVal val="#ppt_x"/>
                                          </p:val>
                                        </p:tav>
                                        <p:tav tm="100000">
                                          <p:val>
                                            <p:strVal val="#ppt_x"/>
                                          </p:val>
                                        </p:tav>
                                      </p:tavLst>
                                    </p:anim>
                                    <p:anim calcmode="lin" valueType="num">
                                      <p:cBhvr additive="base">
                                        <p:cTn id="1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3"/>
                                        </p:tgtEl>
                                        <p:attrNameLst>
                                          <p:attrName>style.visibility</p:attrName>
                                        </p:attrNameLst>
                                      </p:cBhvr>
                                      <p:to>
                                        <p:strVal val="visible"/>
                                      </p:to>
                                    </p:set>
                                    <p:anim calcmode="lin" valueType="num">
                                      <p:cBhvr additive="base">
                                        <p:cTn id="131" dur="500" fill="hold"/>
                                        <p:tgtEl>
                                          <p:spTgt spid="23"/>
                                        </p:tgtEl>
                                        <p:attrNameLst>
                                          <p:attrName>ppt_x</p:attrName>
                                        </p:attrNameLst>
                                      </p:cBhvr>
                                      <p:tavLst>
                                        <p:tav tm="0">
                                          <p:val>
                                            <p:strVal val="#ppt_x"/>
                                          </p:val>
                                        </p:tav>
                                        <p:tav tm="100000">
                                          <p:val>
                                            <p:strVal val="#ppt_x"/>
                                          </p:val>
                                        </p:tav>
                                      </p:tavLst>
                                    </p:anim>
                                    <p:anim calcmode="lin" valueType="num">
                                      <p:cBhvr additive="base">
                                        <p:cTn id="132" dur="500" fill="hold"/>
                                        <p:tgtEl>
                                          <p:spTgt spid="23"/>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additive="base">
                                        <p:cTn id="135" dur="500" fill="hold"/>
                                        <p:tgtEl>
                                          <p:spTgt spid="24"/>
                                        </p:tgtEl>
                                        <p:attrNameLst>
                                          <p:attrName>ppt_x</p:attrName>
                                        </p:attrNameLst>
                                      </p:cBhvr>
                                      <p:tavLst>
                                        <p:tav tm="0">
                                          <p:val>
                                            <p:strVal val="#ppt_x"/>
                                          </p:val>
                                        </p:tav>
                                        <p:tav tm="100000">
                                          <p:val>
                                            <p:strVal val="#ppt_x"/>
                                          </p:val>
                                        </p:tav>
                                      </p:tavLst>
                                    </p:anim>
                                    <p:anim calcmode="lin" valueType="num">
                                      <p:cBhvr additive="base">
                                        <p:cTn id="136" dur="500" fill="hold"/>
                                        <p:tgtEl>
                                          <p:spTgt spid="24"/>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25"/>
                                        </p:tgtEl>
                                        <p:attrNameLst>
                                          <p:attrName>style.visibility</p:attrName>
                                        </p:attrNameLst>
                                      </p:cBhvr>
                                      <p:to>
                                        <p:strVal val="visible"/>
                                      </p:to>
                                    </p:set>
                                    <p:anim calcmode="lin" valueType="num">
                                      <p:cBhvr additive="base">
                                        <p:cTn id="139" dur="500" fill="hold"/>
                                        <p:tgtEl>
                                          <p:spTgt spid="25"/>
                                        </p:tgtEl>
                                        <p:attrNameLst>
                                          <p:attrName>ppt_x</p:attrName>
                                        </p:attrNameLst>
                                      </p:cBhvr>
                                      <p:tavLst>
                                        <p:tav tm="0">
                                          <p:val>
                                            <p:strVal val="#ppt_x"/>
                                          </p:val>
                                        </p:tav>
                                        <p:tav tm="100000">
                                          <p:val>
                                            <p:strVal val="#ppt_x"/>
                                          </p:val>
                                        </p:tav>
                                      </p:tavLst>
                                    </p:anim>
                                    <p:anim calcmode="lin" valueType="num">
                                      <p:cBhvr additive="base">
                                        <p:cTn id="140" dur="500" fill="hold"/>
                                        <p:tgtEl>
                                          <p:spTgt spid="25"/>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26"/>
                                        </p:tgtEl>
                                        <p:attrNameLst>
                                          <p:attrName>style.visibility</p:attrName>
                                        </p:attrNameLst>
                                      </p:cBhvr>
                                      <p:to>
                                        <p:strVal val="visible"/>
                                      </p:to>
                                    </p:set>
                                    <p:anim calcmode="lin" valueType="num">
                                      <p:cBhvr additive="base">
                                        <p:cTn id="143" dur="500" fill="hold"/>
                                        <p:tgtEl>
                                          <p:spTgt spid="26"/>
                                        </p:tgtEl>
                                        <p:attrNameLst>
                                          <p:attrName>ppt_x</p:attrName>
                                        </p:attrNameLst>
                                      </p:cBhvr>
                                      <p:tavLst>
                                        <p:tav tm="0">
                                          <p:val>
                                            <p:strVal val="#ppt_x"/>
                                          </p:val>
                                        </p:tav>
                                        <p:tav tm="100000">
                                          <p:val>
                                            <p:strVal val="#ppt_x"/>
                                          </p:val>
                                        </p:tav>
                                      </p:tavLst>
                                    </p:anim>
                                    <p:anim calcmode="lin" valueType="num">
                                      <p:cBhvr additive="base">
                                        <p:cTn id="144" dur="500" fill="hold"/>
                                        <p:tgtEl>
                                          <p:spTgt spid="26"/>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anim calcmode="lin" valueType="num">
                                      <p:cBhvr additive="base">
                                        <p:cTn id="147" dur="500" fill="hold"/>
                                        <p:tgtEl>
                                          <p:spTgt spid="28"/>
                                        </p:tgtEl>
                                        <p:attrNameLst>
                                          <p:attrName>ppt_x</p:attrName>
                                        </p:attrNameLst>
                                      </p:cBhvr>
                                      <p:tavLst>
                                        <p:tav tm="0">
                                          <p:val>
                                            <p:strVal val="#ppt_x"/>
                                          </p:val>
                                        </p:tav>
                                        <p:tav tm="100000">
                                          <p:val>
                                            <p:strVal val="#ppt_x"/>
                                          </p:val>
                                        </p:tav>
                                      </p:tavLst>
                                    </p:anim>
                                    <p:anim calcmode="lin" valueType="num">
                                      <p:cBhvr additive="base">
                                        <p:cTn id="1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39"/>
                                        </p:tgtEl>
                                        <p:attrNameLst>
                                          <p:attrName>style.visibility</p:attrName>
                                        </p:attrNameLst>
                                      </p:cBhvr>
                                      <p:to>
                                        <p:strVal val="visible"/>
                                      </p:to>
                                    </p:set>
                                    <p:anim calcmode="lin" valueType="num">
                                      <p:cBhvr additive="base">
                                        <p:cTn id="153" dur="500" fill="hold"/>
                                        <p:tgtEl>
                                          <p:spTgt spid="39"/>
                                        </p:tgtEl>
                                        <p:attrNameLst>
                                          <p:attrName>ppt_x</p:attrName>
                                        </p:attrNameLst>
                                      </p:cBhvr>
                                      <p:tavLst>
                                        <p:tav tm="0">
                                          <p:val>
                                            <p:strVal val="#ppt_x"/>
                                          </p:val>
                                        </p:tav>
                                        <p:tav tm="100000">
                                          <p:val>
                                            <p:strVal val="#ppt_x"/>
                                          </p:val>
                                        </p:tav>
                                      </p:tavLst>
                                    </p:anim>
                                    <p:anim calcmode="lin" valueType="num">
                                      <p:cBhvr additive="base">
                                        <p:cTn id="154" dur="500" fill="hold"/>
                                        <p:tgtEl>
                                          <p:spTgt spid="39"/>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40"/>
                                        </p:tgtEl>
                                        <p:attrNameLst>
                                          <p:attrName>style.visibility</p:attrName>
                                        </p:attrNameLst>
                                      </p:cBhvr>
                                      <p:to>
                                        <p:strVal val="visible"/>
                                      </p:to>
                                    </p:set>
                                    <p:anim calcmode="lin" valueType="num">
                                      <p:cBhvr additive="base">
                                        <p:cTn id="157" dur="500" fill="hold"/>
                                        <p:tgtEl>
                                          <p:spTgt spid="40"/>
                                        </p:tgtEl>
                                        <p:attrNameLst>
                                          <p:attrName>ppt_x</p:attrName>
                                        </p:attrNameLst>
                                      </p:cBhvr>
                                      <p:tavLst>
                                        <p:tav tm="0">
                                          <p:val>
                                            <p:strVal val="#ppt_x"/>
                                          </p:val>
                                        </p:tav>
                                        <p:tav tm="100000">
                                          <p:val>
                                            <p:strVal val="#ppt_x"/>
                                          </p:val>
                                        </p:tav>
                                      </p:tavLst>
                                    </p:anim>
                                    <p:anim calcmode="lin" valueType="num">
                                      <p:cBhvr additive="base">
                                        <p:cTn id="158" dur="500" fill="hold"/>
                                        <p:tgtEl>
                                          <p:spTgt spid="40"/>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41"/>
                                        </p:tgtEl>
                                        <p:attrNameLst>
                                          <p:attrName>style.visibility</p:attrName>
                                        </p:attrNameLst>
                                      </p:cBhvr>
                                      <p:to>
                                        <p:strVal val="visible"/>
                                      </p:to>
                                    </p:set>
                                    <p:anim calcmode="lin" valueType="num">
                                      <p:cBhvr additive="base">
                                        <p:cTn id="161" dur="500" fill="hold"/>
                                        <p:tgtEl>
                                          <p:spTgt spid="41"/>
                                        </p:tgtEl>
                                        <p:attrNameLst>
                                          <p:attrName>ppt_x</p:attrName>
                                        </p:attrNameLst>
                                      </p:cBhvr>
                                      <p:tavLst>
                                        <p:tav tm="0">
                                          <p:val>
                                            <p:strVal val="#ppt_x"/>
                                          </p:val>
                                        </p:tav>
                                        <p:tav tm="100000">
                                          <p:val>
                                            <p:strVal val="#ppt_x"/>
                                          </p:val>
                                        </p:tav>
                                      </p:tavLst>
                                    </p:anim>
                                    <p:anim calcmode="lin" valueType="num">
                                      <p:cBhvr additive="base">
                                        <p:cTn id="162" dur="500" fill="hold"/>
                                        <p:tgtEl>
                                          <p:spTgt spid="41"/>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42"/>
                                        </p:tgtEl>
                                        <p:attrNameLst>
                                          <p:attrName>style.visibility</p:attrName>
                                        </p:attrNameLst>
                                      </p:cBhvr>
                                      <p:to>
                                        <p:strVal val="visible"/>
                                      </p:to>
                                    </p:set>
                                    <p:anim calcmode="lin" valueType="num">
                                      <p:cBhvr additive="base">
                                        <p:cTn id="165" dur="500" fill="hold"/>
                                        <p:tgtEl>
                                          <p:spTgt spid="42"/>
                                        </p:tgtEl>
                                        <p:attrNameLst>
                                          <p:attrName>ppt_x</p:attrName>
                                        </p:attrNameLst>
                                      </p:cBhvr>
                                      <p:tavLst>
                                        <p:tav tm="0">
                                          <p:val>
                                            <p:strVal val="#ppt_x"/>
                                          </p:val>
                                        </p:tav>
                                        <p:tav tm="100000">
                                          <p:val>
                                            <p:strVal val="#ppt_x"/>
                                          </p:val>
                                        </p:tav>
                                      </p:tavLst>
                                    </p:anim>
                                    <p:anim calcmode="lin" valueType="num">
                                      <p:cBhvr additive="base">
                                        <p:cTn id="166" dur="500" fill="hold"/>
                                        <p:tgtEl>
                                          <p:spTgt spid="42"/>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43"/>
                                        </p:tgtEl>
                                        <p:attrNameLst>
                                          <p:attrName>style.visibility</p:attrName>
                                        </p:attrNameLst>
                                      </p:cBhvr>
                                      <p:to>
                                        <p:strVal val="visible"/>
                                      </p:to>
                                    </p:set>
                                    <p:anim calcmode="lin" valueType="num">
                                      <p:cBhvr additive="base">
                                        <p:cTn id="169" dur="500" fill="hold"/>
                                        <p:tgtEl>
                                          <p:spTgt spid="43"/>
                                        </p:tgtEl>
                                        <p:attrNameLst>
                                          <p:attrName>ppt_x</p:attrName>
                                        </p:attrNameLst>
                                      </p:cBhvr>
                                      <p:tavLst>
                                        <p:tav tm="0">
                                          <p:val>
                                            <p:strVal val="#ppt_x"/>
                                          </p:val>
                                        </p:tav>
                                        <p:tav tm="100000">
                                          <p:val>
                                            <p:strVal val="#ppt_x"/>
                                          </p:val>
                                        </p:tav>
                                      </p:tavLst>
                                    </p:anim>
                                    <p:anim calcmode="lin" valueType="num">
                                      <p:cBhvr additive="base">
                                        <p:cTn id="170" dur="500" fill="hold"/>
                                        <p:tgtEl>
                                          <p:spTgt spid="43"/>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45"/>
                                        </p:tgtEl>
                                        <p:attrNameLst>
                                          <p:attrName>style.visibility</p:attrName>
                                        </p:attrNameLst>
                                      </p:cBhvr>
                                      <p:to>
                                        <p:strVal val="visible"/>
                                      </p:to>
                                    </p:set>
                                    <p:anim calcmode="lin" valueType="num">
                                      <p:cBhvr additive="base">
                                        <p:cTn id="173" dur="500" fill="hold"/>
                                        <p:tgtEl>
                                          <p:spTgt spid="45"/>
                                        </p:tgtEl>
                                        <p:attrNameLst>
                                          <p:attrName>ppt_x</p:attrName>
                                        </p:attrNameLst>
                                      </p:cBhvr>
                                      <p:tavLst>
                                        <p:tav tm="0">
                                          <p:val>
                                            <p:strVal val="#ppt_x"/>
                                          </p:val>
                                        </p:tav>
                                        <p:tav tm="100000">
                                          <p:val>
                                            <p:strVal val="#ppt_x"/>
                                          </p:val>
                                        </p:tav>
                                      </p:tavLst>
                                    </p:anim>
                                    <p:anim calcmode="lin" valueType="num">
                                      <p:cBhvr additive="base">
                                        <p:cTn id="174" dur="500" fill="hold"/>
                                        <p:tgtEl>
                                          <p:spTgt spid="45"/>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46"/>
                                        </p:tgtEl>
                                        <p:attrNameLst>
                                          <p:attrName>style.visibility</p:attrName>
                                        </p:attrNameLst>
                                      </p:cBhvr>
                                      <p:to>
                                        <p:strVal val="visible"/>
                                      </p:to>
                                    </p:set>
                                    <p:anim calcmode="lin" valueType="num">
                                      <p:cBhvr additive="base">
                                        <p:cTn id="177" dur="500" fill="hold"/>
                                        <p:tgtEl>
                                          <p:spTgt spid="46"/>
                                        </p:tgtEl>
                                        <p:attrNameLst>
                                          <p:attrName>ppt_x</p:attrName>
                                        </p:attrNameLst>
                                      </p:cBhvr>
                                      <p:tavLst>
                                        <p:tav tm="0">
                                          <p:val>
                                            <p:strVal val="#ppt_x"/>
                                          </p:val>
                                        </p:tav>
                                        <p:tav tm="100000">
                                          <p:val>
                                            <p:strVal val="#ppt_x"/>
                                          </p:val>
                                        </p:tav>
                                      </p:tavLst>
                                    </p:anim>
                                    <p:anim calcmode="lin" valueType="num">
                                      <p:cBhvr additive="base">
                                        <p:cTn id="178" dur="500" fill="hold"/>
                                        <p:tgtEl>
                                          <p:spTgt spid="46"/>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47"/>
                                        </p:tgtEl>
                                        <p:attrNameLst>
                                          <p:attrName>style.visibility</p:attrName>
                                        </p:attrNameLst>
                                      </p:cBhvr>
                                      <p:to>
                                        <p:strVal val="visible"/>
                                      </p:to>
                                    </p:set>
                                    <p:anim calcmode="lin" valueType="num">
                                      <p:cBhvr additive="base">
                                        <p:cTn id="181" dur="500" fill="hold"/>
                                        <p:tgtEl>
                                          <p:spTgt spid="47"/>
                                        </p:tgtEl>
                                        <p:attrNameLst>
                                          <p:attrName>ppt_x</p:attrName>
                                        </p:attrNameLst>
                                      </p:cBhvr>
                                      <p:tavLst>
                                        <p:tav tm="0">
                                          <p:val>
                                            <p:strVal val="#ppt_x"/>
                                          </p:val>
                                        </p:tav>
                                        <p:tav tm="100000">
                                          <p:val>
                                            <p:strVal val="#ppt_x"/>
                                          </p:val>
                                        </p:tav>
                                      </p:tavLst>
                                    </p:anim>
                                    <p:anim calcmode="lin" valueType="num">
                                      <p:cBhvr additive="base">
                                        <p:cTn id="182" dur="500" fill="hold"/>
                                        <p:tgtEl>
                                          <p:spTgt spid="47"/>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33"/>
                                        </p:tgtEl>
                                        <p:attrNameLst>
                                          <p:attrName>style.visibility</p:attrName>
                                        </p:attrNameLst>
                                      </p:cBhvr>
                                      <p:to>
                                        <p:strVal val="visible"/>
                                      </p:to>
                                    </p:set>
                                    <p:anim calcmode="lin" valueType="num">
                                      <p:cBhvr additive="base">
                                        <p:cTn id="185" dur="500" fill="hold"/>
                                        <p:tgtEl>
                                          <p:spTgt spid="33"/>
                                        </p:tgtEl>
                                        <p:attrNameLst>
                                          <p:attrName>ppt_x</p:attrName>
                                        </p:attrNameLst>
                                      </p:cBhvr>
                                      <p:tavLst>
                                        <p:tav tm="0">
                                          <p:val>
                                            <p:strVal val="#ppt_x"/>
                                          </p:val>
                                        </p:tav>
                                        <p:tav tm="100000">
                                          <p:val>
                                            <p:strVal val="#ppt_x"/>
                                          </p:val>
                                        </p:tav>
                                      </p:tavLst>
                                    </p:anim>
                                    <p:anim calcmode="lin" valueType="num">
                                      <p:cBhvr additive="base">
                                        <p:cTn id="186" dur="500" fill="hold"/>
                                        <p:tgtEl>
                                          <p:spTgt spid="33"/>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35"/>
                                        </p:tgtEl>
                                        <p:attrNameLst>
                                          <p:attrName>style.visibility</p:attrName>
                                        </p:attrNameLst>
                                      </p:cBhvr>
                                      <p:to>
                                        <p:strVal val="visible"/>
                                      </p:to>
                                    </p:set>
                                    <p:anim calcmode="lin" valueType="num">
                                      <p:cBhvr additive="base">
                                        <p:cTn id="189" dur="500" fill="hold"/>
                                        <p:tgtEl>
                                          <p:spTgt spid="35"/>
                                        </p:tgtEl>
                                        <p:attrNameLst>
                                          <p:attrName>ppt_x</p:attrName>
                                        </p:attrNameLst>
                                      </p:cBhvr>
                                      <p:tavLst>
                                        <p:tav tm="0">
                                          <p:val>
                                            <p:strVal val="#ppt_x"/>
                                          </p:val>
                                        </p:tav>
                                        <p:tav tm="100000">
                                          <p:val>
                                            <p:strVal val="#ppt_x"/>
                                          </p:val>
                                        </p:tav>
                                      </p:tavLst>
                                    </p:anim>
                                    <p:anim calcmode="lin" valueType="num">
                                      <p:cBhvr additive="base">
                                        <p:cTn id="190" dur="500" fill="hold"/>
                                        <p:tgtEl>
                                          <p:spTgt spid="35"/>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74"/>
                                        </p:tgtEl>
                                        <p:attrNameLst>
                                          <p:attrName>style.visibility</p:attrName>
                                        </p:attrNameLst>
                                      </p:cBhvr>
                                      <p:to>
                                        <p:strVal val="visible"/>
                                      </p:to>
                                    </p:set>
                                    <p:anim calcmode="lin" valueType="num">
                                      <p:cBhvr additive="base">
                                        <p:cTn id="193" dur="500" fill="hold"/>
                                        <p:tgtEl>
                                          <p:spTgt spid="74"/>
                                        </p:tgtEl>
                                        <p:attrNameLst>
                                          <p:attrName>ppt_x</p:attrName>
                                        </p:attrNameLst>
                                      </p:cBhvr>
                                      <p:tavLst>
                                        <p:tav tm="0">
                                          <p:val>
                                            <p:strVal val="#ppt_x"/>
                                          </p:val>
                                        </p:tav>
                                        <p:tav tm="100000">
                                          <p:val>
                                            <p:strVal val="#ppt_x"/>
                                          </p:val>
                                        </p:tav>
                                      </p:tavLst>
                                    </p:anim>
                                    <p:anim calcmode="lin" valueType="num">
                                      <p:cBhvr additive="base">
                                        <p:cTn id="194" dur="500" fill="hold"/>
                                        <p:tgtEl>
                                          <p:spTgt spid="74"/>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76"/>
                                        </p:tgtEl>
                                        <p:attrNameLst>
                                          <p:attrName>style.visibility</p:attrName>
                                        </p:attrNameLst>
                                      </p:cBhvr>
                                      <p:to>
                                        <p:strVal val="visible"/>
                                      </p:to>
                                    </p:set>
                                    <p:anim calcmode="lin" valueType="num">
                                      <p:cBhvr additive="base">
                                        <p:cTn id="197" dur="500" fill="hold"/>
                                        <p:tgtEl>
                                          <p:spTgt spid="76"/>
                                        </p:tgtEl>
                                        <p:attrNameLst>
                                          <p:attrName>ppt_x</p:attrName>
                                        </p:attrNameLst>
                                      </p:cBhvr>
                                      <p:tavLst>
                                        <p:tav tm="0">
                                          <p:val>
                                            <p:strVal val="#ppt_x"/>
                                          </p:val>
                                        </p:tav>
                                        <p:tav tm="100000">
                                          <p:val>
                                            <p:strVal val="#ppt_x"/>
                                          </p:val>
                                        </p:tav>
                                      </p:tavLst>
                                    </p:anim>
                                    <p:anim calcmode="lin" valueType="num">
                                      <p:cBhvr additive="base">
                                        <p:cTn id="19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grpId="0" nodeType="clickEffect">
                                  <p:stCondLst>
                                    <p:cond delay="0"/>
                                  </p:stCondLst>
                                  <p:childTnLst>
                                    <p:set>
                                      <p:cBhvr>
                                        <p:cTn id="202" dur="1" fill="hold">
                                          <p:stCondLst>
                                            <p:cond delay="0"/>
                                          </p:stCondLst>
                                        </p:cTn>
                                        <p:tgtEl>
                                          <p:spTgt spid="44"/>
                                        </p:tgtEl>
                                        <p:attrNameLst>
                                          <p:attrName>style.visibility</p:attrName>
                                        </p:attrNameLst>
                                      </p:cBhvr>
                                      <p:to>
                                        <p:strVal val="visible"/>
                                      </p:to>
                                    </p:set>
                                    <p:anim calcmode="lin" valueType="num">
                                      <p:cBhvr additive="base">
                                        <p:cTn id="203" dur="500" fill="hold"/>
                                        <p:tgtEl>
                                          <p:spTgt spid="44"/>
                                        </p:tgtEl>
                                        <p:attrNameLst>
                                          <p:attrName>ppt_x</p:attrName>
                                        </p:attrNameLst>
                                      </p:cBhvr>
                                      <p:tavLst>
                                        <p:tav tm="0">
                                          <p:val>
                                            <p:strVal val="#ppt_x"/>
                                          </p:val>
                                        </p:tav>
                                        <p:tav tm="100000">
                                          <p:val>
                                            <p:strVal val="#ppt_x"/>
                                          </p:val>
                                        </p:tav>
                                      </p:tavLst>
                                    </p:anim>
                                    <p:anim calcmode="lin" valueType="num">
                                      <p:cBhvr additive="base">
                                        <p:cTn id="20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48"/>
                                        </p:tgtEl>
                                        <p:attrNameLst>
                                          <p:attrName>style.visibility</p:attrName>
                                        </p:attrNameLst>
                                      </p:cBhvr>
                                      <p:to>
                                        <p:strVal val="visible"/>
                                      </p:to>
                                    </p:set>
                                    <p:anim calcmode="lin" valueType="num">
                                      <p:cBhvr additive="base">
                                        <p:cTn id="209" dur="500" fill="hold"/>
                                        <p:tgtEl>
                                          <p:spTgt spid="48"/>
                                        </p:tgtEl>
                                        <p:attrNameLst>
                                          <p:attrName>ppt_x</p:attrName>
                                        </p:attrNameLst>
                                      </p:cBhvr>
                                      <p:tavLst>
                                        <p:tav tm="0">
                                          <p:val>
                                            <p:strVal val="#ppt_x"/>
                                          </p:val>
                                        </p:tav>
                                        <p:tav tm="100000">
                                          <p:val>
                                            <p:strVal val="#ppt_x"/>
                                          </p:val>
                                        </p:tav>
                                      </p:tavLst>
                                    </p:anim>
                                    <p:anim calcmode="lin" valueType="num">
                                      <p:cBhvr additive="base">
                                        <p:cTn id="210" dur="500" fill="hold"/>
                                        <p:tgtEl>
                                          <p:spTgt spid="48"/>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49"/>
                                        </p:tgtEl>
                                        <p:attrNameLst>
                                          <p:attrName>style.visibility</p:attrName>
                                        </p:attrNameLst>
                                      </p:cBhvr>
                                      <p:to>
                                        <p:strVal val="visible"/>
                                      </p:to>
                                    </p:set>
                                    <p:anim calcmode="lin" valueType="num">
                                      <p:cBhvr additive="base">
                                        <p:cTn id="213" dur="500" fill="hold"/>
                                        <p:tgtEl>
                                          <p:spTgt spid="49"/>
                                        </p:tgtEl>
                                        <p:attrNameLst>
                                          <p:attrName>ppt_x</p:attrName>
                                        </p:attrNameLst>
                                      </p:cBhvr>
                                      <p:tavLst>
                                        <p:tav tm="0">
                                          <p:val>
                                            <p:strVal val="#ppt_x"/>
                                          </p:val>
                                        </p:tav>
                                        <p:tav tm="100000">
                                          <p:val>
                                            <p:strVal val="#ppt_x"/>
                                          </p:val>
                                        </p:tav>
                                      </p:tavLst>
                                    </p:anim>
                                    <p:anim calcmode="lin" valueType="num">
                                      <p:cBhvr additive="base">
                                        <p:cTn id="214" dur="500" fill="hold"/>
                                        <p:tgtEl>
                                          <p:spTgt spid="49"/>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2"/>
                                        </p:tgtEl>
                                        <p:attrNameLst>
                                          <p:attrName>style.visibility</p:attrName>
                                        </p:attrNameLst>
                                      </p:cBhvr>
                                      <p:to>
                                        <p:strVal val="visible"/>
                                      </p:to>
                                    </p:set>
                                    <p:anim calcmode="lin" valueType="num">
                                      <p:cBhvr additive="base">
                                        <p:cTn id="217" dur="500" fill="hold"/>
                                        <p:tgtEl>
                                          <p:spTgt spid="2"/>
                                        </p:tgtEl>
                                        <p:attrNameLst>
                                          <p:attrName>ppt_x</p:attrName>
                                        </p:attrNameLst>
                                      </p:cBhvr>
                                      <p:tavLst>
                                        <p:tav tm="0">
                                          <p:val>
                                            <p:strVal val="#ppt_x"/>
                                          </p:val>
                                        </p:tav>
                                        <p:tav tm="100000">
                                          <p:val>
                                            <p:strVal val="#ppt_x"/>
                                          </p:val>
                                        </p:tav>
                                      </p:tavLst>
                                    </p:anim>
                                    <p:anim calcmode="lin" valueType="num">
                                      <p:cBhvr additive="base">
                                        <p:cTn id="2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42" presetClass="entr" presetSubtype="0" fill="hold" grpId="0" nodeType="clickEffect">
                                  <p:stCondLst>
                                    <p:cond delay="0"/>
                                  </p:stCondLst>
                                  <p:childTnLst>
                                    <p:set>
                                      <p:cBhvr>
                                        <p:cTn id="222" dur="1" fill="hold">
                                          <p:stCondLst>
                                            <p:cond delay="0"/>
                                          </p:stCondLst>
                                        </p:cTn>
                                        <p:tgtEl>
                                          <p:spTgt spid="118"/>
                                        </p:tgtEl>
                                        <p:attrNameLst>
                                          <p:attrName>style.visibility</p:attrName>
                                        </p:attrNameLst>
                                      </p:cBhvr>
                                      <p:to>
                                        <p:strVal val="visible"/>
                                      </p:to>
                                    </p:set>
                                    <p:animEffect transition="in" filter="fade">
                                      <p:cBhvr>
                                        <p:cTn id="223" dur="1000"/>
                                        <p:tgtEl>
                                          <p:spTgt spid="118"/>
                                        </p:tgtEl>
                                      </p:cBhvr>
                                    </p:animEffect>
                                    <p:anim calcmode="lin" valueType="num">
                                      <p:cBhvr>
                                        <p:cTn id="224" dur="1000" fill="hold"/>
                                        <p:tgtEl>
                                          <p:spTgt spid="118"/>
                                        </p:tgtEl>
                                        <p:attrNameLst>
                                          <p:attrName>ppt_x</p:attrName>
                                        </p:attrNameLst>
                                      </p:cBhvr>
                                      <p:tavLst>
                                        <p:tav tm="0">
                                          <p:val>
                                            <p:strVal val="#ppt_x"/>
                                          </p:val>
                                        </p:tav>
                                        <p:tav tm="100000">
                                          <p:val>
                                            <p:strVal val="#ppt_x"/>
                                          </p:val>
                                        </p:tav>
                                      </p:tavLst>
                                    </p:anim>
                                    <p:anim calcmode="lin" valueType="num">
                                      <p:cBhvr>
                                        <p:cTn id="225" dur="1000" fill="hold"/>
                                        <p:tgtEl>
                                          <p:spTgt spid="118"/>
                                        </p:tgtEl>
                                        <p:attrNameLst>
                                          <p:attrName>ppt_y</p:attrName>
                                        </p:attrNameLst>
                                      </p:cBhvr>
                                      <p:tavLst>
                                        <p:tav tm="0">
                                          <p:val>
                                            <p:strVal val="#ppt_y+.1"/>
                                          </p:val>
                                        </p:tav>
                                        <p:tav tm="100000">
                                          <p:val>
                                            <p:strVal val="#ppt_y"/>
                                          </p:val>
                                        </p:tav>
                                      </p:tavLst>
                                    </p:anim>
                                  </p:childTnLst>
                                </p:cTn>
                              </p:par>
                              <p:par>
                                <p:cTn id="226" presetID="42" presetClass="entr" presetSubtype="0" fill="hold" grpId="0" nodeType="withEffect">
                                  <p:stCondLst>
                                    <p:cond delay="0"/>
                                  </p:stCondLst>
                                  <p:childTnLst>
                                    <p:set>
                                      <p:cBhvr>
                                        <p:cTn id="227" dur="1" fill="hold">
                                          <p:stCondLst>
                                            <p:cond delay="0"/>
                                          </p:stCondLst>
                                        </p:cTn>
                                        <p:tgtEl>
                                          <p:spTgt spid="119"/>
                                        </p:tgtEl>
                                        <p:attrNameLst>
                                          <p:attrName>style.visibility</p:attrName>
                                        </p:attrNameLst>
                                      </p:cBhvr>
                                      <p:to>
                                        <p:strVal val="visible"/>
                                      </p:to>
                                    </p:set>
                                    <p:animEffect transition="in" filter="fade">
                                      <p:cBhvr>
                                        <p:cTn id="228" dur="1000"/>
                                        <p:tgtEl>
                                          <p:spTgt spid="119"/>
                                        </p:tgtEl>
                                      </p:cBhvr>
                                    </p:animEffect>
                                    <p:anim calcmode="lin" valueType="num">
                                      <p:cBhvr>
                                        <p:cTn id="229" dur="1000" fill="hold"/>
                                        <p:tgtEl>
                                          <p:spTgt spid="119"/>
                                        </p:tgtEl>
                                        <p:attrNameLst>
                                          <p:attrName>ppt_x</p:attrName>
                                        </p:attrNameLst>
                                      </p:cBhvr>
                                      <p:tavLst>
                                        <p:tav tm="0">
                                          <p:val>
                                            <p:strVal val="#ppt_x"/>
                                          </p:val>
                                        </p:tav>
                                        <p:tav tm="100000">
                                          <p:val>
                                            <p:strVal val="#ppt_x"/>
                                          </p:val>
                                        </p:tav>
                                      </p:tavLst>
                                    </p:anim>
                                    <p:anim calcmode="lin" valueType="num">
                                      <p:cBhvr>
                                        <p:cTn id="230" dur="1000" fill="hold"/>
                                        <p:tgtEl>
                                          <p:spTgt spid="119"/>
                                        </p:tgtEl>
                                        <p:attrNameLst>
                                          <p:attrName>ppt_y</p:attrName>
                                        </p:attrNameLst>
                                      </p:cBhvr>
                                      <p:tavLst>
                                        <p:tav tm="0">
                                          <p:val>
                                            <p:strVal val="#ppt_y+.1"/>
                                          </p:val>
                                        </p:tav>
                                        <p:tav tm="100000">
                                          <p:val>
                                            <p:strVal val="#ppt_y"/>
                                          </p:val>
                                        </p:tav>
                                      </p:tavLst>
                                    </p:anim>
                                  </p:childTnLst>
                                </p:cTn>
                              </p:par>
                              <p:par>
                                <p:cTn id="231" presetID="42" presetClass="entr" presetSubtype="0" fill="hold" grpId="0" nodeType="withEffect">
                                  <p:stCondLst>
                                    <p:cond delay="0"/>
                                  </p:stCondLst>
                                  <p:childTnLst>
                                    <p:set>
                                      <p:cBhvr>
                                        <p:cTn id="232" dur="1" fill="hold">
                                          <p:stCondLst>
                                            <p:cond delay="0"/>
                                          </p:stCondLst>
                                        </p:cTn>
                                        <p:tgtEl>
                                          <p:spTgt spid="120"/>
                                        </p:tgtEl>
                                        <p:attrNameLst>
                                          <p:attrName>style.visibility</p:attrName>
                                        </p:attrNameLst>
                                      </p:cBhvr>
                                      <p:to>
                                        <p:strVal val="visible"/>
                                      </p:to>
                                    </p:set>
                                    <p:animEffect transition="in" filter="fade">
                                      <p:cBhvr>
                                        <p:cTn id="233" dur="1000"/>
                                        <p:tgtEl>
                                          <p:spTgt spid="120"/>
                                        </p:tgtEl>
                                      </p:cBhvr>
                                    </p:animEffect>
                                    <p:anim calcmode="lin" valueType="num">
                                      <p:cBhvr>
                                        <p:cTn id="234" dur="1000" fill="hold"/>
                                        <p:tgtEl>
                                          <p:spTgt spid="120"/>
                                        </p:tgtEl>
                                        <p:attrNameLst>
                                          <p:attrName>ppt_x</p:attrName>
                                        </p:attrNameLst>
                                      </p:cBhvr>
                                      <p:tavLst>
                                        <p:tav tm="0">
                                          <p:val>
                                            <p:strVal val="#ppt_x"/>
                                          </p:val>
                                        </p:tav>
                                        <p:tav tm="100000">
                                          <p:val>
                                            <p:strVal val="#ppt_x"/>
                                          </p:val>
                                        </p:tav>
                                      </p:tavLst>
                                    </p:anim>
                                    <p:anim calcmode="lin" valueType="num">
                                      <p:cBhvr>
                                        <p:cTn id="235" dur="1000" fill="hold"/>
                                        <p:tgtEl>
                                          <p:spTgt spid="120"/>
                                        </p:tgtEl>
                                        <p:attrNameLst>
                                          <p:attrName>ppt_y</p:attrName>
                                        </p:attrNameLst>
                                      </p:cBhvr>
                                      <p:tavLst>
                                        <p:tav tm="0">
                                          <p:val>
                                            <p:strVal val="#ppt_y+.1"/>
                                          </p:val>
                                        </p:tav>
                                        <p:tav tm="100000">
                                          <p:val>
                                            <p:strVal val="#ppt_y"/>
                                          </p:val>
                                        </p:tav>
                                      </p:tavLst>
                                    </p:anim>
                                  </p:childTnLst>
                                </p:cTn>
                              </p:par>
                              <p:par>
                                <p:cTn id="236" presetID="42" presetClass="entr" presetSubtype="0" fill="hold" grpId="0" nodeType="withEffect">
                                  <p:stCondLst>
                                    <p:cond delay="0"/>
                                  </p:stCondLst>
                                  <p:childTnLst>
                                    <p:set>
                                      <p:cBhvr>
                                        <p:cTn id="237" dur="1" fill="hold">
                                          <p:stCondLst>
                                            <p:cond delay="0"/>
                                          </p:stCondLst>
                                        </p:cTn>
                                        <p:tgtEl>
                                          <p:spTgt spid="121"/>
                                        </p:tgtEl>
                                        <p:attrNameLst>
                                          <p:attrName>style.visibility</p:attrName>
                                        </p:attrNameLst>
                                      </p:cBhvr>
                                      <p:to>
                                        <p:strVal val="visible"/>
                                      </p:to>
                                    </p:set>
                                    <p:animEffect transition="in" filter="fade">
                                      <p:cBhvr>
                                        <p:cTn id="238" dur="1000"/>
                                        <p:tgtEl>
                                          <p:spTgt spid="121"/>
                                        </p:tgtEl>
                                      </p:cBhvr>
                                    </p:animEffect>
                                    <p:anim calcmode="lin" valueType="num">
                                      <p:cBhvr>
                                        <p:cTn id="239" dur="1000" fill="hold"/>
                                        <p:tgtEl>
                                          <p:spTgt spid="121"/>
                                        </p:tgtEl>
                                        <p:attrNameLst>
                                          <p:attrName>ppt_x</p:attrName>
                                        </p:attrNameLst>
                                      </p:cBhvr>
                                      <p:tavLst>
                                        <p:tav tm="0">
                                          <p:val>
                                            <p:strVal val="#ppt_x"/>
                                          </p:val>
                                        </p:tav>
                                        <p:tav tm="100000">
                                          <p:val>
                                            <p:strVal val="#ppt_x"/>
                                          </p:val>
                                        </p:tav>
                                      </p:tavLst>
                                    </p:anim>
                                    <p:anim calcmode="lin" valueType="num">
                                      <p:cBhvr>
                                        <p:cTn id="240" dur="1000" fill="hold"/>
                                        <p:tgtEl>
                                          <p:spTgt spid="121"/>
                                        </p:tgtEl>
                                        <p:attrNameLst>
                                          <p:attrName>ppt_y</p:attrName>
                                        </p:attrNameLst>
                                      </p:cBhvr>
                                      <p:tavLst>
                                        <p:tav tm="0">
                                          <p:val>
                                            <p:strVal val="#ppt_y+.1"/>
                                          </p:val>
                                        </p:tav>
                                        <p:tav tm="100000">
                                          <p:val>
                                            <p:strVal val="#ppt_y"/>
                                          </p:val>
                                        </p:tav>
                                      </p:tavLst>
                                    </p:anim>
                                  </p:childTnLst>
                                </p:cTn>
                              </p:par>
                              <p:par>
                                <p:cTn id="241" presetID="42" presetClass="entr" presetSubtype="0" fill="hold" grpId="0" nodeType="withEffect">
                                  <p:stCondLst>
                                    <p:cond delay="0"/>
                                  </p:stCondLst>
                                  <p:childTnLst>
                                    <p:set>
                                      <p:cBhvr>
                                        <p:cTn id="242" dur="1" fill="hold">
                                          <p:stCondLst>
                                            <p:cond delay="0"/>
                                          </p:stCondLst>
                                        </p:cTn>
                                        <p:tgtEl>
                                          <p:spTgt spid="122"/>
                                        </p:tgtEl>
                                        <p:attrNameLst>
                                          <p:attrName>style.visibility</p:attrName>
                                        </p:attrNameLst>
                                      </p:cBhvr>
                                      <p:to>
                                        <p:strVal val="visible"/>
                                      </p:to>
                                    </p:set>
                                    <p:animEffect transition="in" filter="fade">
                                      <p:cBhvr>
                                        <p:cTn id="243" dur="1000"/>
                                        <p:tgtEl>
                                          <p:spTgt spid="122"/>
                                        </p:tgtEl>
                                      </p:cBhvr>
                                    </p:animEffect>
                                    <p:anim calcmode="lin" valueType="num">
                                      <p:cBhvr>
                                        <p:cTn id="244" dur="1000" fill="hold"/>
                                        <p:tgtEl>
                                          <p:spTgt spid="122"/>
                                        </p:tgtEl>
                                        <p:attrNameLst>
                                          <p:attrName>ppt_x</p:attrName>
                                        </p:attrNameLst>
                                      </p:cBhvr>
                                      <p:tavLst>
                                        <p:tav tm="0">
                                          <p:val>
                                            <p:strVal val="#ppt_x"/>
                                          </p:val>
                                        </p:tav>
                                        <p:tav tm="100000">
                                          <p:val>
                                            <p:strVal val="#ppt_x"/>
                                          </p:val>
                                        </p:tav>
                                      </p:tavLst>
                                    </p:anim>
                                    <p:anim calcmode="lin" valueType="num">
                                      <p:cBhvr>
                                        <p:cTn id="245"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246" fill="hold">
                      <p:stCondLst>
                        <p:cond delay="indefinite"/>
                      </p:stCondLst>
                      <p:childTnLst>
                        <p:par>
                          <p:cTn id="247" fill="hold">
                            <p:stCondLst>
                              <p:cond delay="0"/>
                            </p:stCondLst>
                            <p:childTnLst>
                              <p:par>
                                <p:cTn id="248" presetID="42" presetClass="entr" presetSubtype="0" fill="hold" grpId="0" nodeType="clickEffect">
                                  <p:stCondLst>
                                    <p:cond delay="0"/>
                                  </p:stCondLst>
                                  <p:childTnLst>
                                    <p:set>
                                      <p:cBhvr>
                                        <p:cTn id="249" dur="1" fill="hold">
                                          <p:stCondLst>
                                            <p:cond delay="0"/>
                                          </p:stCondLst>
                                        </p:cTn>
                                        <p:tgtEl>
                                          <p:spTgt spid="124"/>
                                        </p:tgtEl>
                                        <p:attrNameLst>
                                          <p:attrName>style.visibility</p:attrName>
                                        </p:attrNameLst>
                                      </p:cBhvr>
                                      <p:to>
                                        <p:strVal val="visible"/>
                                      </p:to>
                                    </p:set>
                                    <p:animEffect transition="in" filter="fade">
                                      <p:cBhvr>
                                        <p:cTn id="250" dur="1000"/>
                                        <p:tgtEl>
                                          <p:spTgt spid="124"/>
                                        </p:tgtEl>
                                      </p:cBhvr>
                                    </p:animEffect>
                                    <p:anim calcmode="lin" valueType="num">
                                      <p:cBhvr>
                                        <p:cTn id="251" dur="1000" fill="hold"/>
                                        <p:tgtEl>
                                          <p:spTgt spid="124"/>
                                        </p:tgtEl>
                                        <p:attrNameLst>
                                          <p:attrName>ppt_x</p:attrName>
                                        </p:attrNameLst>
                                      </p:cBhvr>
                                      <p:tavLst>
                                        <p:tav tm="0">
                                          <p:val>
                                            <p:strVal val="#ppt_x"/>
                                          </p:val>
                                        </p:tav>
                                        <p:tav tm="100000">
                                          <p:val>
                                            <p:strVal val="#ppt_x"/>
                                          </p:val>
                                        </p:tav>
                                      </p:tavLst>
                                    </p:anim>
                                    <p:anim calcmode="lin" valueType="num">
                                      <p:cBhvr>
                                        <p:cTn id="252"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42" presetClass="entr" presetSubtype="0" fill="hold" grpId="0" nodeType="clickEffect">
                                  <p:stCondLst>
                                    <p:cond delay="0"/>
                                  </p:stCondLst>
                                  <p:childTnLst>
                                    <p:set>
                                      <p:cBhvr>
                                        <p:cTn id="256" dur="1" fill="hold">
                                          <p:stCondLst>
                                            <p:cond delay="0"/>
                                          </p:stCondLst>
                                        </p:cTn>
                                        <p:tgtEl>
                                          <p:spTgt spid="125"/>
                                        </p:tgtEl>
                                        <p:attrNameLst>
                                          <p:attrName>style.visibility</p:attrName>
                                        </p:attrNameLst>
                                      </p:cBhvr>
                                      <p:to>
                                        <p:strVal val="visible"/>
                                      </p:to>
                                    </p:set>
                                    <p:animEffect transition="in" filter="fade">
                                      <p:cBhvr>
                                        <p:cTn id="257" dur="1000"/>
                                        <p:tgtEl>
                                          <p:spTgt spid="125"/>
                                        </p:tgtEl>
                                      </p:cBhvr>
                                    </p:animEffect>
                                    <p:anim calcmode="lin" valueType="num">
                                      <p:cBhvr>
                                        <p:cTn id="258" dur="1000" fill="hold"/>
                                        <p:tgtEl>
                                          <p:spTgt spid="125"/>
                                        </p:tgtEl>
                                        <p:attrNameLst>
                                          <p:attrName>ppt_x</p:attrName>
                                        </p:attrNameLst>
                                      </p:cBhvr>
                                      <p:tavLst>
                                        <p:tav tm="0">
                                          <p:val>
                                            <p:strVal val="#ppt_x"/>
                                          </p:val>
                                        </p:tav>
                                        <p:tav tm="100000">
                                          <p:val>
                                            <p:strVal val="#ppt_x"/>
                                          </p:val>
                                        </p:tav>
                                      </p:tavLst>
                                    </p:anim>
                                    <p:anim calcmode="lin" valueType="num">
                                      <p:cBhvr>
                                        <p:cTn id="259"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P spid="14" grpId="0" animBg="1"/>
      <p:bldP spid="15" grpId="0" animBg="1"/>
      <p:bldP spid="17" grpId="0" animBg="1"/>
      <p:bldP spid="20" grpId="0" animBg="1"/>
      <p:bldP spid="21" grpId="0" animBg="1"/>
      <p:bldP spid="22" grpId="0" animBg="1"/>
      <p:bldP spid="23" grpId="0" animBg="1"/>
      <p:bldP spid="24" grpId="0" animBg="1"/>
      <p:bldP spid="25" grpId="0" animBg="1"/>
      <p:bldP spid="26" grpId="0" animBg="1"/>
      <p:bldP spid="28"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2" grpId="0" animBg="1"/>
      <p:bldP spid="79" grpId="0"/>
      <p:bldP spid="118" grpId="0"/>
      <p:bldP spid="119" grpId="0"/>
      <p:bldP spid="120" grpId="0"/>
      <p:bldP spid="121" grpId="0"/>
      <p:bldP spid="122" grpId="0"/>
      <p:bldP spid="124" grpId="0"/>
      <p:bldP spid="1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进入卷积神经网络</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558" y="1367828"/>
            <a:ext cx="8631115" cy="3035276"/>
          </a:xfrm>
        </p:spPr>
      </p:pic>
      <p:sp>
        <p:nvSpPr>
          <p:cNvPr id="5" name="矩形 4"/>
          <p:cNvSpPr/>
          <p:nvPr/>
        </p:nvSpPr>
        <p:spPr>
          <a:xfrm>
            <a:off x="2652345" y="4807106"/>
            <a:ext cx="8170985" cy="1292662"/>
          </a:xfrm>
          <a:prstGeom prst="rect">
            <a:avLst/>
          </a:prstGeom>
        </p:spPr>
        <p:txBody>
          <a:bodyPr wrap="square">
            <a:spAutoFit/>
          </a:bodyPr>
          <a:lstStyle/>
          <a:p>
            <a:pPr algn="just">
              <a:spcAft>
                <a:spcPts val="0"/>
              </a:spcAft>
            </a:pPr>
            <a:r>
              <a:rPr lang="en-US" altLang="zh-CN" sz="2400" b="1" kern="100" dirty="0">
                <a:latin typeface="等线" panose="02010600030101010101" pitchFamily="2" charset="-122"/>
                <a:cs typeface="Times New Roman" panose="02020603050405020304" pitchFamily="18" charset="0"/>
              </a:rPr>
              <a:t>1</a:t>
            </a:r>
            <a:r>
              <a:rPr lang="zh-CN" altLang="zh-CN" sz="2400" b="1" kern="100" dirty="0">
                <a:latin typeface="等线" panose="02010600030101010101" pitchFamily="2" charset="-122"/>
                <a:cs typeface="Times New Roman" panose="02020603050405020304" pitchFamily="18" charset="0"/>
              </a:rPr>
              <a:t>、</a:t>
            </a:r>
            <a:r>
              <a:rPr lang="en-US" altLang="zh-CN" sz="2400" b="1" kern="100" dirty="0">
                <a:latin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cs typeface="Times New Roman" panose="02020603050405020304" pitchFamily="18" charset="0"/>
              </a:rPr>
              <a:t>特征提取</a:t>
            </a:r>
            <a:endParaRPr lang="en-US" altLang="zh-CN" sz="2400" b="1" kern="100" dirty="0">
              <a:latin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cs typeface="Times New Roman" panose="02020603050405020304" pitchFamily="18" charset="0"/>
              </a:rPr>
              <a:t>每一个神经元从上一层的局部接受域得到突触输</a:t>
            </a:r>
            <a:r>
              <a:rPr lang="zh-CN" altLang="en-US" kern="100" dirty="0">
                <a:latin typeface="等线" panose="02010600030101010101" pitchFamily="2" charset="-122"/>
                <a:cs typeface="Times New Roman" panose="02020603050405020304" pitchFamily="18" charset="0"/>
              </a:rPr>
              <a:t>入</a:t>
            </a:r>
            <a:r>
              <a:rPr lang="zh-CN" altLang="zh-CN" kern="100" dirty="0">
                <a:latin typeface="等线" panose="02010600030101010101" pitchFamily="2" charset="-122"/>
                <a:cs typeface="Times New Roman" panose="02020603050405020304" pitchFamily="18" charset="0"/>
              </a:rPr>
              <a:t>，因而迫使它提取</a:t>
            </a:r>
            <a:r>
              <a:rPr lang="zh-CN" altLang="zh-CN" b="1" kern="100" dirty="0">
                <a:solidFill>
                  <a:srgbClr val="FF0000"/>
                </a:solidFill>
                <a:latin typeface="等线" panose="02010600030101010101" pitchFamily="2" charset="-122"/>
                <a:cs typeface="Times New Roman" panose="02020603050405020304" pitchFamily="18" charset="0"/>
              </a:rPr>
              <a:t>局部特征</a:t>
            </a:r>
            <a:r>
              <a:rPr lang="zh-CN" altLang="zh-CN" kern="100" dirty="0">
                <a:latin typeface="等线" panose="02010600030101010101" pitchFamily="2" charset="-122"/>
                <a:cs typeface="Times New Roman" panose="02020603050405020304" pitchFamily="18" charset="0"/>
              </a:rPr>
              <a:t>。一旦一个特征被提取出来，</a:t>
            </a:r>
            <a:r>
              <a:rPr lang="en-US" altLang="zh-CN" kern="100" dirty="0">
                <a:latin typeface="等线" panose="02010600030101010101" pitchFamily="2" charset="-122"/>
                <a:cs typeface="Times New Roman" panose="02020603050405020304" pitchFamily="18" charset="0"/>
              </a:rPr>
              <a:t> </a:t>
            </a:r>
            <a:r>
              <a:rPr lang="zh-CN" altLang="zh-CN" kern="100" dirty="0">
                <a:latin typeface="等线" panose="02010600030101010101" pitchFamily="2" charset="-122"/>
                <a:cs typeface="Times New Roman" panose="02020603050405020304" pitchFamily="18" charset="0"/>
              </a:rPr>
              <a:t>只要它相对于其他特征的位置被近似地保留下来</a:t>
            </a:r>
            <a:r>
              <a:rPr lang="zh-CN" altLang="en-US" kern="100" dirty="0">
                <a:latin typeface="等线" panose="02010600030101010101" pitchFamily="2" charset="-122"/>
                <a:cs typeface="Times New Roman" panose="02020603050405020304" pitchFamily="18" charset="0"/>
              </a:rPr>
              <a:t>（</a:t>
            </a:r>
            <a:r>
              <a:rPr lang="zh-CN" altLang="zh-CN" b="1" dirty="0">
                <a:solidFill>
                  <a:srgbClr val="FF0000"/>
                </a:solidFill>
              </a:rPr>
              <a:t>局部感受野</a:t>
            </a:r>
            <a:r>
              <a:rPr lang="zh-CN" altLang="en-US" kern="100" dirty="0">
                <a:latin typeface="等线" panose="02010600030101010101" pitchFamily="2" charset="-122"/>
                <a:cs typeface="Times New Roman" panose="02020603050405020304" pitchFamily="18" charset="0"/>
              </a:rPr>
              <a:t>）</a:t>
            </a:r>
            <a:r>
              <a:rPr lang="zh-CN" altLang="zh-CN" kern="100" dirty="0">
                <a:latin typeface="等线" panose="02010600030101010101" pitchFamily="2" charset="-122"/>
                <a:cs typeface="Times New Roman" panose="02020603050405020304" pitchFamily="18" charset="0"/>
              </a:rPr>
              <a:t>，它的精确位置就变得没有那么重要了。</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6392" y="963827"/>
            <a:ext cx="2445986" cy="1785663"/>
          </a:xfrm>
          <a:prstGeom prst="rect">
            <a:avLst/>
          </a:prstGeom>
        </p:spPr>
      </p:pic>
      <p:pic>
        <p:nvPicPr>
          <p:cNvPr id="8" name="图片 7"/>
          <p:cNvPicPr>
            <a:picLocks noChangeAspect="1"/>
          </p:cNvPicPr>
          <p:nvPr/>
        </p:nvPicPr>
        <p:blipFill>
          <a:blip r:embed="rId4"/>
          <a:stretch>
            <a:fillRect/>
          </a:stretch>
        </p:blipFill>
        <p:spPr>
          <a:xfrm>
            <a:off x="9231116" y="2901496"/>
            <a:ext cx="2776538" cy="1753603"/>
          </a:xfrm>
          <a:prstGeom prst="rect">
            <a:avLst/>
          </a:prstGeom>
        </p:spPr>
      </p:pic>
      <p:sp>
        <p:nvSpPr>
          <p:cNvPr id="9" name="六角星 8"/>
          <p:cNvSpPr/>
          <p:nvPr/>
        </p:nvSpPr>
        <p:spPr>
          <a:xfrm>
            <a:off x="10523531" y="4283158"/>
            <a:ext cx="1318847" cy="1256415"/>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solidFill>
                  <a:schemeClr val="bg1"/>
                </a:solidFill>
                <a:cs typeface="Times New Roman" panose="02020603050405020304" pitchFamily="18" charset="0"/>
              </a:rPr>
              <a:t>局部</a:t>
            </a:r>
            <a:endParaRPr lang="en-US" altLang="zh-CN" b="1" dirty="0">
              <a:solidFill>
                <a:schemeClr val="bg1"/>
              </a:solidFill>
              <a:cs typeface="Times New Roman" panose="02020603050405020304" pitchFamily="18" charset="0"/>
            </a:endParaRPr>
          </a:p>
          <a:p>
            <a:pPr algn="ctr"/>
            <a:r>
              <a:rPr lang="zh-CN" altLang="zh-CN" b="1" dirty="0">
                <a:solidFill>
                  <a:schemeClr val="bg1"/>
                </a:solidFill>
                <a:cs typeface="Times New Roman" panose="02020603050405020304" pitchFamily="18" charset="0"/>
              </a:rPr>
              <a:t>感受野</a:t>
            </a:r>
            <a:endParaRPr lang="zh-CN" altLang="en-US" dirty="0">
              <a:solidFill>
                <a:schemeClr val="bg1"/>
              </a:solidFill>
            </a:endParaRPr>
          </a:p>
        </p:txBody>
      </p:sp>
    </p:spTree>
    <p:extLst>
      <p:ext uri="{BB962C8B-B14F-4D97-AF65-F5344CB8AC3E}">
        <p14:creationId xmlns:p14="http://schemas.microsoft.com/office/powerpoint/2010/main" val="40400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进入卷积神经网络</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558" y="1367828"/>
            <a:ext cx="8631115" cy="3035276"/>
          </a:xfrm>
        </p:spPr>
      </p:pic>
      <p:sp>
        <p:nvSpPr>
          <p:cNvPr id="5" name="矩形 4"/>
          <p:cNvSpPr/>
          <p:nvPr/>
        </p:nvSpPr>
        <p:spPr>
          <a:xfrm>
            <a:off x="2149462" y="4451034"/>
            <a:ext cx="9033492" cy="2492990"/>
          </a:xfrm>
          <a:prstGeom prst="rect">
            <a:avLst/>
          </a:prstGeom>
        </p:spPr>
        <p:txBody>
          <a:bodyPr wrap="square">
            <a:spAutoFit/>
          </a:bodyPr>
          <a:lstStyle/>
          <a:p>
            <a:pPr algn="just">
              <a:spcAft>
                <a:spcPts val="0"/>
              </a:spcAft>
            </a:pPr>
            <a:r>
              <a:rPr lang="en-US" altLang="zh-CN" sz="2400" b="1" kern="100" dirty="0">
                <a:latin typeface="等线" panose="02010600030101010101" pitchFamily="2" charset="-122"/>
                <a:cs typeface="Times New Roman" panose="02020603050405020304" pitchFamily="18" charset="0"/>
              </a:rPr>
              <a:t>2 </a:t>
            </a:r>
            <a:r>
              <a:rPr lang="zh-CN" altLang="en-US" sz="2400" b="1" kern="100" dirty="0">
                <a:latin typeface="等线" panose="02010600030101010101" pitchFamily="2" charset="-122"/>
                <a:cs typeface="Times New Roman" panose="02020603050405020304" pitchFamily="18" charset="0"/>
              </a:rPr>
              <a:t>、特征映射</a:t>
            </a:r>
            <a:endParaRPr lang="en-US" altLang="zh-CN" sz="2400" b="1" kern="100" dirty="0">
              <a:latin typeface="等线" panose="02010600030101010101" pitchFamily="2" charset="-122"/>
              <a:cs typeface="Times New Roman" panose="02020603050405020304" pitchFamily="18" charset="0"/>
            </a:endParaRPr>
          </a:p>
          <a:p>
            <a:pPr algn="just">
              <a:spcAft>
                <a:spcPts val="0"/>
              </a:spcAft>
            </a:pPr>
            <a:r>
              <a:rPr lang="zh-CN" altLang="zh-CN" kern="100" dirty="0">
                <a:latin typeface="等线" panose="02010600030101010101" pitchFamily="2" charset="-122"/>
                <a:cs typeface="Times New Roman" panose="02020603050405020304" pitchFamily="18" charset="0"/>
              </a:rPr>
              <a:t>网络的每一个计算层都是由多个特征映射组成的，每个特征映射都是</a:t>
            </a:r>
            <a:r>
              <a:rPr lang="zh-CN" altLang="zh-CN" b="1" kern="100" dirty="0">
                <a:solidFill>
                  <a:srgbClr val="FF0000"/>
                </a:solidFill>
                <a:latin typeface="等线" panose="02010600030101010101" pitchFamily="2" charset="-122"/>
                <a:cs typeface="Times New Roman" panose="02020603050405020304" pitchFamily="18" charset="0"/>
              </a:rPr>
              <a:t>平面形式</a:t>
            </a:r>
            <a:r>
              <a:rPr lang="zh-CN" altLang="zh-CN" kern="100" dirty="0">
                <a:latin typeface="等线" panose="02010600030101010101" pitchFamily="2" charset="-122"/>
                <a:cs typeface="Times New Roman" panose="02020603050405020304" pitchFamily="18" charset="0"/>
              </a:rPr>
              <a:t>的。平面中单独的神经元在约束下共享相同的突触权值集，这种结构形式具有如下的有益效果：</a:t>
            </a:r>
            <a:r>
              <a:rPr lang="en-US" altLang="zh-CN" kern="100" dirty="0">
                <a:latin typeface="等线" panose="02010600030101010101" pitchFamily="2" charset="-122"/>
                <a:cs typeface="Times New Roman" panose="02020603050405020304" pitchFamily="18" charset="0"/>
              </a:rPr>
              <a:t>a.</a:t>
            </a:r>
            <a:r>
              <a:rPr lang="zh-CN" altLang="zh-CN" kern="100" dirty="0">
                <a:latin typeface="等线" panose="02010600030101010101" pitchFamily="2" charset="-122"/>
                <a:cs typeface="Times New Roman" panose="02020603050405020304" pitchFamily="18" charset="0"/>
              </a:rPr>
              <a:t>平移不变性。</a:t>
            </a:r>
            <a:r>
              <a:rPr lang="en-US" altLang="zh-CN" kern="100" dirty="0">
                <a:latin typeface="等线" panose="02010600030101010101" pitchFamily="2" charset="-122"/>
                <a:cs typeface="Times New Roman" panose="02020603050405020304" pitchFamily="18" charset="0"/>
              </a:rPr>
              <a:t>b.</a:t>
            </a:r>
            <a:r>
              <a:rPr lang="zh-CN" altLang="zh-CN" kern="100" dirty="0">
                <a:latin typeface="等线" panose="02010600030101010101" pitchFamily="2" charset="-122"/>
                <a:cs typeface="Times New Roman" panose="02020603050405020304" pitchFamily="18" charset="0"/>
              </a:rPr>
              <a:t>自由参数数量的缩减</a:t>
            </a:r>
            <a:r>
              <a:rPr lang="en-US" altLang="zh-CN" kern="100" dirty="0">
                <a:latin typeface="等线" panose="02010600030101010101" pitchFamily="2" charset="-122"/>
                <a:cs typeface="Times New Roman" panose="02020603050405020304" pitchFamily="18" charset="0"/>
              </a:rPr>
              <a:t>(</a:t>
            </a:r>
            <a:r>
              <a:rPr lang="zh-CN" altLang="zh-CN" kern="100" dirty="0">
                <a:latin typeface="等线" panose="02010600030101010101" pitchFamily="2" charset="-122"/>
                <a:cs typeface="Times New Roman" panose="02020603050405020304" pitchFamily="18" charset="0"/>
              </a:rPr>
              <a:t>通过</a:t>
            </a:r>
            <a:r>
              <a:rPr lang="zh-CN" altLang="zh-CN" b="1" kern="100" dirty="0">
                <a:solidFill>
                  <a:srgbClr val="FF0000"/>
                </a:solidFill>
                <a:latin typeface="等线" panose="02010600030101010101" pitchFamily="2" charset="-122"/>
                <a:cs typeface="Times New Roman" panose="02020603050405020304" pitchFamily="18" charset="0"/>
              </a:rPr>
              <a:t>权值共享</a:t>
            </a:r>
            <a:r>
              <a:rPr lang="zh-CN" altLang="zh-CN" kern="100" dirty="0">
                <a:latin typeface="等线" panose="02010600030101010101" pitchFamily="2" charset="-122"/>
                <a:cs typeface="Times New Roman" panose="02020603050405020304" pitchFamily="18" charset="0"/>
              </a:rPr>
              <a:t>实现</a:t>
            </a:r>
            <a:r>
              <a:rPr lang="en-US" altLang="zh-CN" kern="100" dirty="0">
                <a:latin typeface="等线" panose="02010600030101010101" pitchFamily="2" charset="-122"/>
                <a:cs typeface="Times New Roman" panose="02020603050405020304" pitchFamily="18" charset="0"/>
              </a:rPr>
              <a:t>)</a:t>
            </a:r>
            <a:r>
              <a:rPr lang="zh-CN" altLang="zh-CN" kern="100" dirty="0">
                <a:latin typeface="等线" panose="02010600030101010101" pitchFamily="2" charset="-122"/>
                <a:cs typeface="Times New Roman" panose="02020603050405020304" pitchFamily="18" charset="0"/>
              </a:rPr>
              <a:t>。</a:t>
            </a:r>
            <a:endParaRPr lang="en-US" altLang="zh-CN" kern="100" dirty="0">
              <a:latin typeface="等线" panose="02010600030101010101" pitchFamily="2" charset="-122"/>
              <a:cs typeface="Times New Roman" panose="02020603050405020304" pitchFamily="18" charset="0"/>
            </a:endParaRPr>
          </a:p>
          <a:p>
            <a:pPr algn="just"/>
            <a:r>
              <a:rPr lang="en-US" altLang="zh-CN" sz="2400" b="1" kern="100" dirty="0">
                <a:latin typeface="等线" panose="02010600030101010101" pitchFamily="2" charset="-122"/>
                <a:cs typeface="Times New Roman" panose="02020603050405020304" pitchFamily="18" charset="0"/>
              </a:rPr>
              <a:t>3</a:t>
            </a:r>
            <a:r>
              <a:rPr lang="zh-CN" altLang="zh-CN" sz="2400" b="1" kern="100" dirty="0">
                <a:latin typeface="等线" panose="02010600030101010101" pitchFamily="2" charset="-122"/>
                <a:cs typeface="Times New Roman" panose="02020603050405020304" pitchFamily="18" charset="0"/>
              </a:rPr>
              <a:t>、子抽样</a:t>
            </a:r>
            <a:endParaRPr lang="en-US" altLang="zh-CN" sz="2400" b="1" kern="100" dirty="0">
              <a:latin typeface="等线" panose="02010600030101010101" pitchFamily="2" charset="-122"/>
              <a:cs typeface="Times New Roman" panose="02020603050405020304" pitchFamily="18" charset="0"/>
            </a:endParaRPr>
          </a:p>
          <a:p>
            <a:pPr algn="just"/>
            <a:r>
              <a:rPr lang="zh-CN" altLang="zh-CN" dirty="0"/>
              <a:t>每个卷积层后面跟着一个实现局部平均和子抽样的计算层，由此特征映射的分辨率降低。这种操作具有使特征映射的输出对平移和其他形式的变形的敏感度下降的作用。</a:t>
            </a:r>
          </a:p>
          <a:p>
            <a:pPr algn="just">
              <a:spcAft>
                <a:spcPts val="0"/>
              </a:spcAft>
            </a:pPr>
            <a:endParaRPr lang="zh-CN" altLang="zh-CN" kern="100" dirty="0">
              <a:latin typeface="等线"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6392" y="963827"/>
            <a:ext cx="2445986" cy="1785663"/>
          </a:xfrm>
          <a:prstGeom prst="rect">
            <a:avLst/>
          </a:prstGeom>
        </p:spPr>
      </p:pic>
      <p:pic>
        <p:nvPicPr>
          <p:cNvPr id="8" name="图片 7"/>
          <p:cNvPicPr>
            <a:picLocks noChangeAspect="1"/>
          </p:cNvPicPr>
          <p:nvPr/>
        </p:nvPicPr>
        <p:blipFill>
          <a:blip r:embed="rId4"/>
          <a:stretch>
            <a:fillRect/>
          </a:stretch>
        </p:blipFill>
        <p:spPr>
          <a:xfrm>
            <a:off x="9231116" y="2901496"/>
            <a:ext cx="2776538" cy="1753603"/>
          </a:xfrm>
          <a:prstGeom prst="rect">
            <a:avLst/>
          </a:prstGeom>
        </p:spPr>
      </p:pic>
      <p:sp>
        <p:nvSpPr>
          <p:cNvPr id="10" name="六角星 9"/>
          <p:cNvSpPr/>
          <p:nvPr/>
        </p:nvSpPr>
        <p:spPr>
          <a:xfrm>
            <a:off x="10680071" y="4283158"/>
            <a:ext cx="1318847" cy="1256415"/>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权值</a:t>
            </a:r>
            <a:endParaRPr lang="en-US" altLang="zh-CN" b="1" dirty="0">
              <a:solidFill>
                <a:schemeClr val="bg1"/>
              </a:solidFill>
            </a:endParaRPr>
          </a:p>
          <a:p>
            <a:pPr algn="ctr"/>
            <a:r>
              <a:rPr lang="zh-CN" altLang="en-US" b="1" dirty="0">
                <a:solidFill>
                  <a:schemeClr val="bg1"/>
                </a:solidFill>
              </a:rPr>
              <a:t>共享</a:t>
            </a:r>
          </a:p>
        </p:txBody>
      </p:sp>
    </p:spTree>
    <p:extLst>
      <p:ext uri="{BB962C8B-B14F-4D97-AF65-F5344CB8AC3E}">
        <p14:creationId xmlns:p14="http://schemas.microsoft.com/office/powerpoint/2010/main" val="188340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74078" y="436704"/>
            <a:ext cx="10515600" cy="733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a:latin typeface="微软雅黑" panose="020B0503020204020204" pitchFamily="34" charset="-122"/>
                <a:ea typeface="微软雅黑" panose="020B0503020204020204" pitchFamily="34" charset="-122"/>
              </a:rPr>
              <a:t>图像识别与分类</a:t>
            </a:r>
            <a:endParaRPr lang="zh-CN" altLang="en-US" sz="4000" dirty="0">
              <a:latin typeface="微软雅黑" panose="020B0503020204020204" pitchFamily="34" charset="-122"/>
              <a:ea typeface="微软雅黑" panose="020B0503020204020204" pitchFamily="34" charset="-122"/>
            </a:endParaRPr>
          </a:p>
        </p:txBody>
      </p:sp>
      <p:pic>
        <p:nvPicPr>
          <p:cNvPr id="5" name="内容占位符 3"/>
          <p:cNvPicPr>
            <a:picLocks noGrp="1" noChangeAspect="1"/>
          </p:cNvPicPr>
          <p:nvPr>
            <p:ph idx="1"/>
          </p:nvPr>
        </p:nvPicPr>
        <p:blipFill>
          <a:blip r:embed="rId2"/>
          <a:stretch>
            <a:fillRect/>
          </a:stretch>
        </p:blipFill>
        <p:spPr>
          <a:xfrm>
            <a:off x="674078" y="2178475"/>
            <a:ext cx="5888611" cy="2401699"/>
          </a:xfrm>
          <a:prstGeom prst="rect">
            <a:avLst/>
          </a:prstGeom>
        </p:spPr>
      </p:pic>
      <p:sp>
        <p:nvSpPr>
          <p:cNvPr id="6" name="矩形 5"/>
          <p:cNvSpPr/>
          <p:nvPr/>
        </p:nvSpPr>
        <p:spPr>
          <a:xfrm>
            <a:off x="674078" y="1201849"/>
            <a:ext cx="10826260" cy="923330"/>
          </a:xfrm>
          <a:prstGeom prst="rect">
            <a:avLst/>
          </a:prstGeom>
        </p:spPr>
        <p:txBody>
          <a:bodyPr wrap="square">
            <a:spAutoFit/>
          </a:bodyPr>
          <a:lstStyle/>
          <a:p>
            <a:r>
              <a:rPr lang="zh-CN" altLang="en-US" dirty="0">
                <a:solidFill>
                  <a:srgbClr val="000000"/>
                </a:solidFill>
                <a:latin typeface="等线" panose="02010600030101010101" pitchFamily="2" charset="-122"/>
              </a:rPr>
              <a:t>大自然保护协会一共提供了 </a:t>
            </a:r>
            <a:r>
              <a:rPr lang="en-US" altLang="zh-CN" dirty="0">
                <a:solidFill>
                  <a:srgbClr val="000000"/>
                </a:solidFill>
                <a:latin typeface="等线" panose="02010600030101010101" pitchFamily="2" charset="-122"/>
              </a:rPr>
              <a:t>3777 </a:t>
            </a:r>
            <a:r>
              <a:rPr lang="zh-CN" altLang="en-US" dirty="0">
                <a:solidFill>
                  <a:srgbClr val="000000"/>
                </a:solidFill>
                <a:latin typeface="等线" panose="02010600030101010101" pitchFamily="2" charset="-122"/>
              </a:rPr>
              <a:t>张标注的图片作为训练集，这些图片被分为了 </a:t>
            </a:r>
            <a:r>
              <a:rPr lang="en-US" altLang="zh-CN" dirty="0">
                <a:solidFill>
                  <a:srgbClr val="000000"/>
                </a:solidFill>
                <a:latin typeface="等线" panose="02010600030101010101" pitchFamily="2" charset="-122"/>
              </a:rPr>
              <a:t>8 </a:t>
            </a:r>
            <a:r>
              <a:rPr lang="zh-CN" altLang="en-US" dirty="0">
                <a:solidFill>
                  <a:srgbClr val="000000"/>
                </a:solidFill>
                <a:latin typeface="等线" panose="02010600030101010101" pitchFamily="2" charset="-122"/>
              </a:rPr>
              <a:t>类，其中 </a:t>
            </a:r>
            <a:r>
              <a:rPr lang="en-US" altLang="zh-CN" dirty="0">
                <a:solidFill>
                  <a:srgbClr val="000000"/>
                </a:solidFill>
                <a:latin typeface="等线" panose="02010600030101010101" pitchFamily="2" charset="-122"/>
              </a:rPr>
              <a:t>7 </a:t>
            </a:r>
            <a:r>
              <a:rPr lang="zh-CN" altLang="en-US" dirty="0">
                <a:solidFill>
                  <a:srgbClr val="000000"/>
                </a:solidFill>
                <a:latin typeface="等线" panose="02010600030101010101" pitchFamily="2" charset="-122"/>
              </a:rPr>
              <a:t>类是不同种类的海鱼，剩余 </a:t>
            </a:r>
            <a:r>
              <a:rPr lang="en-US" altLang="zh-CN" dirty="0">
                <a:solidFill>
                  <a:srgbClr val="000000"/>
                </a:solidFill>
                <a:latin typeface="等线" panose="02010600030101010101" pitchFamily="2" charset="-122"/>
              </a:rPr>
              <a:t>1 </a:t>
            </a:r>
            <a:r>
              <a:rPr lang="zh-CN" altLang="en-US" dirty="0">
                <a:solidFill>
                  <a:srgbClr val="000000"/>
                </a:solidFill>
                <a:latin typeface="等线" panose="02010600030101010101" pitchFamily="2" charset="-122"/>
              </a:rPr>
              <a:t>类则是不含有鱼的图片，每张图片只属于 </a:t>
            </a:r>
            <a:r>
              <a:rPr lang="en-US" altLang="zh-CN" dirty="0">
                <a:solidFill>
                  <a:srgbClr val="000000"/>
                </a:solidFill>
                <a:latin typeface="等线" panose="02010600030101010101" pitchFamily="2" charset="-122"/>
              </a:rPr>
              <a:t>8 </a:t>
            </a:r>
            <a:r>
              <a:rPr lang="zh-CN" altLang="en-US" dirty="0">
                <a:solidFill>
                  <a:srgbClr val="000000"/>
                </a:solidFill>
                <a:latin typeface="等线" panose="02010600030101010101" pitchFamily="2" charset="-122"/>
              </a:rPr>
              <a:t>类中的某一类别。</a:t>
            </a:r>
            <a:r>
              <a:rPr lang="zh-CN" altLang="en-US" dirty="0"/>
              <a:t> </a:t>
            </a:r>
            <a:br>
              <a:rPr lang="zh-CN" altLang="en-US" dirty="0"/>
            </a:br>
            <a:endParaRPr lang="zh-CN" altLang="en-US" dirty="0"/>
          </a:p>
        </p:txBody>
      </p:sp>
      <p:pic>
        <p:nvPicPr>
          <p:cNvPr id="7" name="图片 6"/>
          <p:cNvPicPr>
            <a:picLocks noChangeAspect="1"/>
          </p:cNvPicPr>
          <p:nvPr/>
        </p:nvPicPr>
        <p:blipFill rotWithShape="1">
          <a:blip r:embed="rId3"/>
          <a:srcRect r="1378" b="73923"/>
          <a:stretch/>
        </p:blipFill>
        <p:spPr>
          <a:xfrm>
            <a:off x="674078" y="4703808"/>
            <a:ext cx="6059250" cy="509305"/>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b="14751"/>
          <a:stretch/>
        </p:blipFill>
        <p:spPr>
          <a:xfrm>
            <a:off x="7124010" y="2125179"/>
            <a:ext cx="4065668" cy="1949595"/>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t="12145" r="9747" b="9662"/>
          <a:stretch/>
        </p:blipFill>
        <p:spPr>
          <a:xfrm>
            <a:off x="7124010" y="4378568"/>
            <a:ext cx="4065668" cy="2063912"/>
          </a:xfrm>
          <a:prstGeom prst="rect">
            <a:avLst/>
          </a:prstGeom>
        </p:spPr>
      </p:pic>
    </p:spTree>
    <p:extLst>
      <p:ext uri="{BB962C8B-B14F-4D97-AF65-F5344CB8AC3E}">
        <p14:creationId xmlns:p14="http://schemas.microsoft.com/office/powerpoint/2010/main" val="1009324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b="1" i="1" dirty="0">
                <a:latin typeface="Times New Roman" panose="02020603050405020304" pitchFamily="18" charset="0"/>
                <a:cs typeface="Times New Roman" panose="02020603050405020304" pitchFamily="18" charset="0"/>
              </a:rPr>
              <a:t>From 1998, the Development of CNN</a:t>
            </a:r>
            <a:endParaRPr lang="zh-CN" altLang="en-US" sz="3200" b="1" i="1" dirty="0">
              <a:latin typeface="Times New Roman" panose="02020603050405020304" pitchFamily="18" charset="0"/>
              <a:cs typeface="Times New Roman" panose="02020603050405020304" pitchFamily="18" charset="0"/>
            </a:endParaRPr>
          </a:p>
        </p:txBody>
      </p:sp>
      <p:pic>
        <p:nvPicPr>
          <p:cNvPr id="5"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692" y="1428630"/>
            <a:ext cx="6799122" cy="4453425"/>
          </a:xfrm>
          <a:prstGeom prst="rect">
            <a:avLst/>
          </a:prstGeom>
        </p:spPr>
      </p:pic>
      <p:sp>
        <p:nvSpPr>
          <p:cNvPr id="6" name="文本框 5"/>
          <p:cNvSpPr txBox="1"/>
          <p:nvPr/>
        </p:nvSpPr>
        <p:spPr>
          <a:xfrm>
            <a:off x="7905487" y="1629141"/>
            <a:ext cx="3279531" cy="3693319"/>
          </a:xfrm>
          <a:prstGeom prst="rect">
            <a:avLst/>
          </a:prstGeom>
          <a:noFill/>
        </p:spPr>
        <p:txBody>
          <a:bodyPr wrap="square" rtlCol="0">
            <a:spAutoFit/>
          </a:bodyPr>
          <a:lstStyle/>
          <a:p>
            <a:r>
              <a:rPr lang="zh-CN" altLang="en-US" dirty="0"/>
              <a:t>模型设计一开始的时候模型权重越多模型越大，其精度越高，后来出现了</a:t>
            </a:r>
            <a:r>
              <a:rPr lang="en-US" altLang="zh-CN" dirty="0"/>
              <a:t>resNet</a:t>
            </a:r>
            <a:r>
              <a:rPr lang="zh-CN" altLang="en-US" dirty="0"/>
              <a:t>、</a:t>
            </a:r>
            <a:r>
              <a:rPr lang="en-US" altLang="zh-CN" dirty="0"/>
              <a:t>GoogleNet</a:t>
            </a:r>
            <a:r>
              <a:rPr lang="zh-CN" altLang="en-US" dirty="0"/>
              <a:t>、</a:t>
            </a:r>
            <a:r>
              <a:rPr lang="en-US" altLang="zh-CN" dirty="0"/>
              <a:t>Inception</a:t>
            </a:r>
            <a:r>
              <a:rPr lang="zh-CN" altLang="en-US" dirty="0"/>
              <a:t>等网络架构之后，在取得相同或者更高精度之下，其权重参数不断下降。</a:t>
            </a:r>
            <a:endParaRPr lang="en-US" altLang="zh-CN" dirty="0"/>
          </a:p>
          <a:p>
            <a:endParaRPr lang="en-US" altLang="zh-CN" dirty="0"/>
          </a:p>
          <a:p>
            <a:endParaRPr lang="en-US" altLang="zh-CN" dirty="0"/>
          </a:p>
          <a:p>
            <a:r>
              <a:rPr lang="zh-CN" altLang="en-US" dirty="0"/>
              <a:t>值得注意的是，并不是意味着横坐标越往右，它的运算时间越大。在这里并没有对时间进行统计，而是对模型参数和网络的精度进行了纵横对比。</a:t>
            </a:r>
          </a:p>
        </p:txBody>
      </p:sp>
      <p:sp>
        <p:nvSpPr>
          <p:cNvPr id="7" name="文本框 6"/>
          <p:cNvSpPr txBox="1"/>
          <p:nvPr/>
        </p:nvSpPr>
        <p:spPr>
          <a:xfrm>
            <a:off x="5020407" y="5575396"/>
            <a:ext cx="2356338" cy="369332"/>
          </a:xfrm>
          <a:prstGeom prst="rect">
            <a:avLst/>
          </a:prstGeom>
          <a:noFill/>
        </p:spPr>
        <p:txBody>
          <a:bodyPr wrap="square" rtlCol="0">
            <a:spAutoFit/>
          </a:bodyPr>
          <a:lstStyle/>
          <a:p>
            <a:r>
              <a:rPr lang="zh-CN" altLang="en-US" dirty="0"/>
              <a:t>操作的复杂度</a:t>
            </a:r>
          </a:p>
        </p:txBody>
      </p:sp>
      <p:sp>
        <p:nvSpPr>
          <p:cNvPr id="8" name="文本框 7"/>
          <p:cNvSpPr txBox="1"/>
          <p:nvPr/>
        </p:nvSpPr>
        <p:spPr>
          <a:xfrm>
            <a:off x="359019" y="2042380"/>
            <a:ext cx="747346" cy="646331"/>
          </a:xfrm>
          <a:prstGeom prst="rect">
            <a:avLst/>
          </a:prstGeom>
          <a:noFill/>
        </p:spPr>
        <p:txBody>
          <a:bodyPr wrap="square" rtlCol="0">
            <a:spAutoFit/>
          </a:bodyPr>
          <a:lstStyle/>
          <a:p>
            <a:r>
              <a:rPr lang="zh-CN" altLang="en-US" dirty="0"/>
              <a:t>模型精度</a:t>
            </a:r>
          </a:p>
        </p:txBody>
      </p:sp>
    </p:spTree>
    <p:extLst>
      <p:ext uri="{BB962C8B-B14F-4D97-AF65-F5344CB8AC3E}">
        <p14:creationId xmlns:p14="http://schemas.microsoft.com/office/powerpoint/2010/main" val="176798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35977" y="245022"/>
            <a:ext cx="4463562" cy="823798"/>
          </a:xfrm>
        </p:spPr>
        <p:txBody>
          <a:bodyPr>
            <a:normAutofit/>
          </a:bodyPr>
          <a:lstStyle/>
          <a:p>
            <a:r>
              <a:rPr lang="en-US" altLang="zh-CN" sz="3600" b="1" i="1" dirty="0">
                <a:latin typeface="Times New Roman" panose="02020603050405020304" pitchFamily="18" charset="0"/>
                <a:cs typeface="Times New Roman" panose="02020603050405020304" pitchFamily="18" charset="0"/>
              </a:rPr>
              <a:t>LeNet5</a:t>
            </a:r>
            <a:endParaRPr lang="zh-CN" altLang="en-US" sz="3600" b="1" i="1" dirty="0">
              <a:latin typeface="Times New Roman" panose="02020603050405020304" pitchFamily="18" charset="0"/>
              <a:cs typeface="Times New Roman" panose="02020603050405020304" pitchFamily="18" charset="0"/>
            </a:endParaRPr>
          </a:p>
        </p:txBody>
      </p:sp>
      <p:pic>
        <p:nvPicPr>
          <p:cNvPr id="5"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968" y="1407373"/>
            <a:ext cx="7184397" cy="2083475"/>
          </a:xfrm>
        </p:spPr>
      </p:pic>
      <p:sp>
        <p:nvSpPr>
          <p:cNvPr id="6" name="文本框 5"/>
          <p:cNvSpPr txBox="1"/>
          <p:nvPr/>
        </p:nvSpPr>
        <p:spPr>
          <a:xfrm>
            <a:off x="7710852" y="1459523"/>
            <a:ext cx="3815862" cy="2031325"/>
          </a:xfrm>
          <a:prstGeom prst="rect">
            <a:avLst/>
          </a:prstGeom>
          <a:noFill/>
        </p:spPr>
        <p:txBody>
          <a:bodyPr wrap="square" rtlCol="0">
            <a:spAutoFit/>
          </a:bodyPr>
          <a:lstStyle/>
          <a:p>
            <a:r>
              <a:rPr lang="en-US" altLang="zh-CN" dirty="0"/>
              <a:t>1998</a:t>
            </a:r>
            <a:r>
              <a:rPr lang="zh-CN" altLang="en-US" dirty="0"/>
              <a:t>年。</a:t>
            </a:r>
            <a:r>
              <a:rPr lang="en-US" altLang="zh-CN" dirty="0"/>
              <a:t>LeCun</a:t>
            </a:r>
            <a:r>
              <a:rPr lang="zh-CN" altLang="en-US" dirty="0"/>
              <a:t>乐春大神发布了</a:t>
            </a:r>
            <a:r>
              <a:rPr lang="en-US" altLang="zh-CN" dirty="0">
                <a:hlinkClick r:id="rId3"/>
              </a:rPr>
              <a:t>LeNet</a:t>
            </a:r>
            <a:r>
              <a:rPr lang="zh-CN" altLang="en-US" dirty="0"/>
              <a:t>网络架构，从而揭开了深度学习的神秘面纱。从</a:t>
            </a:r>
            <a:r>
              <a:rPr lang="en-US" altLang="zh-CN" dirty="0"/>
              <a:t>1998</a:t>
            </a:r>
            <a:r>
              <a:rPr lang="zh-CN" altLang="en-US" dirty="0"/>
              <a:t>年开始，深度学习这一领域就开始不断地被人们所熟知，也是因为这个网络架构，不断地推动着深度学习这一领域。</a:t>
            </a:r>
          </a:p>
          <a:p>
            <a:endParaRPr lang="zh-CN" altLang="en-US" dirty="0"/>
          </a:p>
        </p:txBody>
      </p:sp>
      <p:sp>
        <p:nvSpPr>
          <p:cNvPr id="7" name="矩形 6"/>
          <p:cNvSpPr/>
          <p:nvPr/>
        </p:nvSpPr>
        <p:spPr>
          <a:xfrm>
            <a:off x="567643" y="3908895"/>
            <a:ext cx="6096000" cy="1200329"/>
          </a:xfrm>
          <a:prstGeom prst="rect">
            <a:avLst/>
          </a:prstGeom>
        </p:spPr>
        <p:txBody>
          <a:bodyPr>
            <a:spAutoFit/>
          </a:bodyPr>
          <a:lstStyle/>
          <a:p>
            <a:r>
              <a:rPr lang="en-US" altLang="zh-CN" dirty="0"/>
              <a:t>lenet5</a:t>
            </a:r>
            <a:r>
              <a:rPr lang="zh-CN" altLang="en-US" dirty="0"/>
              <a:t>架构是一个开创性的工作，因为图像的特征是分布在整个图像当中的，并且学习参数利用卷积在相同参数的多个位置中提取相似特性的一种有效方法。</a:t>
            </a:r>
            <a:endParaRPr lang="en-US" altLang="zh-CN" dirty="0"/>
          </a:p>
          <a:p>
            <a:endParaRPr lang="en-US" altLang="zh-CN" dirty="0"/>
          </a:p>
        </p:txBody>
      </p:sp>
      <p:sp>
        <p:nvSpPr>
          <p:cNvPr id="8" name="文本框 7"/>
          <p:cNvSpPr txBox="1"/>
          <p:nvPr/>
        </p:nvSpPr>
        <p:spPr>
          <a:xfrm>
            <a:off x="7411915" y="3816563"/>
            <a:ext cx="4712677" cy="2585323"/>
          </a:xfrm>
          <a:prstGeom prst="rect">
            <a:avLst/>
          </a:prstGeom>
          <a:noFill/>
        </p:spPr>
        <p:txBody>
          <a:bodyPr wrap="square" rtlCol="0">
            <a:spAutoFit/>
          </a:bodyPr>
          <a:lstStyle/>
          <a:p>
            <a:r>
              <a:rPr lang="zh-CN" altLang="en-US" dirty="0"/>
              <a:t>●卷积神经网络使用</a:t>
            </a:r>
            <a:r>
              <a:rPr lang="en-US" altLang="zh-CN" dirty="0"/>
              <a:t>3</a:t>
            </a:r>
            <a:r>
              <a:rPr lang="zh-CN" altLang="en-US" dirty="0"/>
              <a:t>层架构：卷积、下采样、 ●非线性激活函数</a:t>
            </a:r>
          </a:p>
          <a:p>
            <a:r>
              <a:rPr lang="zh-CN" altLang="en-US" dirty="0"/>
              <a:t>●使用卷积提取图像空间特征</a:t>
            </a:r>
          </a:p>
          <a:p>
            <a:r>
              <a:rPr lang="zh-CN" altLang="en-US" dirty="0"/>
              <a:t>●下采样使用了图像平均稀疏性</a:t>
            </a:r>
          </a:p>
          <a:p>
            <a:r>
              <a:rPr lang="zh-CN" altLang="en-US" dirty="0"/>
              <a:t>●激活函数采用了</a:t>
            </a:r>
            <a:r>
              <a:rPr lang="en-US" altLang="zh-CN" dirty="0"/>
              <a:t>tanh</a:t>
            </a:r>
            <a:r>
              <a:rPr lang="zh-CN" altLang="en-US" dirty="0"/>
              <a:t>或者</a:t>
            </a:r>
            <a:r>
              <a:rPr lang="en-US" altLang="zh-CN" dirty="0"/>
              <a:t>sigmoid</a:t>
            </a:r>
            <a:r>
              <a:rPr lang="zh-CN" altLang="en-US" dirty="0"/>
              <a:t>函数</a:t>
            </a:r>
          </a:p>
          <a:p>
            <a:r>
              <a:rPr lang="zh-CN" altLang="en-US" dirty="0"/>
              <a:t>●多层神经网络（</a:t>
            </a:r>
            <a:r>
              <a:rPr lang="en-US" altLang="zh-CN" dirty="0"/>
              <a:t>MLP</a:t>
            </a:r>
            <a:r>
              <a:rPr lang="zh-CN" altLang="en-US" dirty="0"/>
              <a:t>）作为最后的分类器</a:t>
            </a:r>
          </a:p>
          <a:p>
            <a:r>
              <a:rPr lang="zh-CN" altLang="en-US" dirty="0"/>
              <a:t>●层之间使用稀疏连接矩阵，以避免大的计算成本</a:t>
            </a:r>
          </a:p>
          <a:p>
            <a:endParaRPr lang="zh-CN" altLang="en-US" dirty="0"/>
          </a:p>
        </p:txBody>
      </p:sp>
    </p:spTree>
    <p:extLst>
      <p:ext uri="{BB962C8B-B14F-4D97-AF65-F5344CB8AC3E}">
        <p14:creationId xmlns:p14="http://schemas.microsoft.com/office/powerpoint/2010/main" val="1194540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i="1" dirty="0">
                <a:latin typeface="Times New Roman" panose="02020603050405020304" pitchFamily="18" charset="0"/>
                <a:cs typeface="Times New Roman" panose="02020603050405020304" pitchFamily="18" charset="0"/>
              </a:rPr>
              <a:t>VGG16</a:t>
            </a:r>
            <a:endParaRPr lang="zh-CN" altLang="en-US" sz="3600" b="1" i="1" dirty="0">
              <a:latin typeface="Times New Roman" panose="02020603050405020304" pitchFamily="18" charset="0"/>
              <a:cs typeface="Times New Roman" panose="02020603050405020304" pitchFamily="18" charset="0"/>
            </a:endParaRPr>
          </a:p>
        </p:txBody>
      </p:sp>
      <p:sp>
        <p:nvSpPr>
          <p:cNvPr id="6" name="矩形 5"/>
          <p:cNvSpPr/>
          <p:nvPr/>
        </p:nvSpPr>
        <p:spPr>
          <a:xfrm>
            <a:off x="7195808" y="1395479"/>
            <a:ext cx="4519246" cy="4524315"/>
          </a:xfrm>
          <a:prstGeom prst="rect">
            <a:avLst/>
          </a:prstGeom>
        </p:spPr>
        <p:txBody>
          <a:bodyPr wrap="square">
            <a:spAutoFit/>
          </a:bodyPr>
          <a:lstStyle/>
          <a:p>
            <a:r>
              <a:rPr lang="zh-CN" altLang="en-US" dirty="0"/>
              <a:t>在每个卷积层使用更小的</a:t>
            </a:r>
            <a:r>
              <a:rPr lang="en-US" altLang="zh-CN" dirty="0"/>
              <a:t>3×3</a:t>
            </a:r>
            <a:r>
              <a:rPr lang="zh-CN" altLang="en-US" dirty="0"/>
              <a:t>卷积核对图像进行卷积，并把这些小的卷积核排列起来作为一个卷积序列。通俗点来讲就是对原始图像进行</a:t>
            </a:r>
            <a:r>
              <a:rPr lang="en-US" altLang="zh-CN" dirty="0"/>
              <a:t>3×3</a:t>
            </a:r>
            <a:r>
              <a:rPr lang="zh-CN" altLang="en-US" dirty="0"/>
              <a:t>卷积，然后再进行</a:t>
            </a:r>
            <a:r>
              <a:rPr lang="en-US" altLang="zh-CN" dirty="0"/>
              <a:t>3×3</a:t>
            </a:r>
            <a:r>
              <a:rPr lang="zh-CN" altLang="en-US" dirty="0"/>
              <a:t>卷积，连续使用小的卷积核对图像进行多次卷积。</a:t>
            </a:r>
            <a:endParaRPr lang="en-US" altLang="zh-CN" dirty="0"/>
          </a:p>
          <a:p>
            <a:endParaRPr lang="en-US" altLang="zh-CN" dirty="0"/>
          </a:p>
          <a:p>
            <a:r>
              <a:rPr lang="en-US" altLang="zh-CN" dirty="0"/>
              <a:t>VGG</a:t>
            </a:r>
            <a:r>
              <a:rPr lang="zh-CN" altLang="en-US" dirty="0"/>
              <a:t>一开始提出的时候刚好与</a:t>
            </a:r>
            <a:r>
              <a:rPr lang="en-US" altLang="zh-CN" dirty="0"/>
              <a:t>LeNet</a:t>
            </a:r>
            <a:r>
              <a:rPr lang="zh-CN" altLang="en-US" dirty="0"/>
              <a:t>的设计原则相违背，因为</a:t>
            </a:r>
            <a:r>
              <a:rPr lang="en-US" altLang="zh-CN" dirty="0">
                <a:solidFill>
                  <a:srgbClr val="FF0000"/>
                </a:solidFill>
              </a:rPr>
              <a:t>LeNet</a:t>
            </a:r>
            <a:r>
              <a:rPr lang="zh-CN" altLang="en-US" dirty="0">
                <a:solidFill>
                  <a:srgbClr val="FF0000"/>
                </a:solidFill>
              </a:rPr>
              <a:t>相信大的卷积核能够捕获图像当中相似的特征</a:t>
            </a:r>
            <a:r>
              <a:rPr lang="zh-CN" altLang="en-US" dirty="0"/>
              <a:t>（权值共享）。但是</a:t>
            </a:r>
            <a:r>
              <a:rPr lang="en-US" altLang="zh-CN" dirty="0"/>
              <a:t>VGG</a:t>
            </a:r>
            <a:r>
              <a:rPr lang="zh-CN" altLang="en-US" dirty="0"/>
              <a:t>的神奇之处就是在于</a:t>
            </a:r>
            <a:r>
              <a:rPr lang="zh-CN" altLang="en-US" dirty="0">
                <a:solidFill>
                  <a:srgbClr val="FF0000"/>
                </a:solidFill>
              </a:rPr>
              <a:t>使用多个</a:t>
            </a:r>
            <a:r>
              <a:rPr lang="en-US" altLang="zh-CN" dirty="0">
                <a:solidFill>
                  <a:srgbClr val="FF0000"/>
                </a:solidFill>
              </a:rPr>
              <a:t>3×3</a:t>
            </a:r>
            <a:r>
              <a:rPr lang="zh-CN" altLang="en-US" dirty="0">
                <a:solidFill>
                  <a:srgbClr val="FF0000"/>
                </a:solidFill>
              </a:rPr>
              <a:t>卷积核可以模仿较大卷积核那样对图像进行局部感知</a:t>
            </a:r>
            <a:r>
              <a:rPr lang="zh-CN" altLang="en-US" dirty="0"/>
              <a:t>。</a:t>
            </a:r>
            <a:endParaRPr lang="en-US" altLang="zh-CN" dirty="0"/>
          </a:p>
          <a:p>
            <a:endParaRPr lang="en-US" altLang="zh-CN" dirty="0"/>
          </a:p>
          <a:p>
            <a:r>
              <a:rPr lang="en-US" altLang="zh-CN" dirty="0"/>
              <a:t>VGG</a:t>
            </a:r>
            <a:r>
              <a:rPr lang="zh-CN" altLang="en-US" dirty="0"/>
              <a:t>使用多个</a:t>
            </a:r>
            <a:r>
              <a:rPr lang="en-US" altLang="zh-CN" dirty="0"/>
              <a:t>3x3</a:t>
            </a:r>
            <a:r>
              <a:rPr lang="zh-CN" altLang="en-US" dirty="0"/>
              <a:t>卷积来对高维特征进行提取。因为如果使用较大的卷积核，参数就会大量地增加、运算时间也会成倍的提升。</a:t>
            </a:r>
          </a:p>
        </p:txBody>
      </p:sp>
      <p:pic>
        <p:nvPicPr>
          <p:cNvPr id="2054" name="Picture 6" descr="“vgg16”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b="7368"/>
          <a:stretch/>
        </p:blipFill>
        <p:spPr bwMode="auto">
          <a:xfrm>
            <a:off x="262581" y="2247901"/>
            <a:ext cx="7041348"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997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b="1" i="1" dirty="0" err="1">
                <a:latin typeface="Times New Roman" panose="02020603050405020304" pitchFamily="18" charset="0"/>
                <a:cs typeface="Times New Roman" panose="02020603050405020304" pitchFamily="18" charset="0"/>
              </a:rPr>
              <a:t>Theano</a:t>
            </a:r>
            <a:r>
              <a:rPr lang="en-US" altLang="zh-CN" sz="3600" b="1" i="1" dirty="0">
                <a:latin typeface="Times New Roman" panose="02020603050405020304" pitchFamily="18" charset="0"/>
                <a:cs typeface="Times New Roman" panose="02020603050405020304" pitchFamily="18" charset="0"/>
              </a:rPr>
              <a:t> &amp; </a:t>
            </a:r>
            <a:r>
              <a:rPr lang="en-US" altLang="zh-CN" sz="3600" b="1" i="1" dirty="0" err="1">
                <a:latin typeface="Times New Roman" panose="02020603050405020304" pitchFamily="18" charset="0"/>
                <a:cs typeface="Times New Roman" panose="02020603050405020304" pitchFamily="18" charset="0"/>
              </a:rPr>
              <a:t>TensorFlow</a:t>
            </a:r>
            <a:endParaRPr lang="zh-CN" altLang="en-US" sz="3600" b="1" i="1"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199" y="1145058"/>
            <a:ext cx="10732477" cy="5466757"/>
          </a:xfrm>
        </p:spPr>
        <p:txBody>
          <a:bodyPr>
            <a:normAutofit/>
          </a:bodyPr>
          <a:lstStyle/>
          <a:p>
            <a:r>
              <a:rPr lang="en-US" altLang="zh-CN" sz="2000" dirty="0" err="1"/>
              <a:t>Theano</a:t>
            </a:r>
            <a:r>
              <a:rPr lang="zh-CN" altLang="en-US" sz="2000" dirty="0"/>
              <a:t>是一个</a:t>
            </a:r>
            <a:r>
              <a:rPr lang="en-US" altLang="zh-CN" sz="2000" dirty="0"/>
              <a:t>Python</a:t>
            </a:r>
            <a:r>
              <a:rPr lang="zh-CN" altLang="en-US" sz="2000" dirty="0"/>
              <a:t>库，可以在</a:t>
            </a:r>
            <a:r>
              <a:rPr lang="en-US" altLang="zh-CN" sz="2000" dirty="0"/>
              <a:t>CPU</a:t>
            </a:r>
            <a:r>
              <a:rPr lang="zh-CN" altLang="en-US" sz="2000" dirty="0"/>
              <a:t>或</a:t>
            </a:r>
            <a:r>
              <a:rPr lang="en-US" altLang="zh-CN" sz="2000" dirty="0"/>
              <a:t>GPU</a:t>
            </a:r>
            <a:r>
              <a:rPr lang="zh-CN" altLang="en-US" sz="2000" dirty="0"/>
              <a:t>上运行快速数值计算。你可以直接用它来创建深度学习模型或包装库，大大简化了程序。</a:t>
            </a:r>
            <a:r>
              <a:rPr lang="en-US" altLang="zh-CN" sz="2000" dirty="0" err="1"/>
              <a:t>Theano</a:t>
            </a:r>
            <a:r>
              <a:rPr lang="zh-CN" altLang="en-US" sz="2000" dirty="0"/>
              <a:t>表达式的实际语法是象征性的。具体来说，表达式是在抽象的意义上定义，编译和后期是用来进行计算。它是为深度学习中处理大型神经网络算法所需的计算而专门设计的。</a:t>
            </a:r>
            <a:endParaRPr lang="en-US" altLang="zh-CN" sz="2000" dirty="0"/>
          </a:p>
          <a:p>
            <a:endParaRPr lang="en-US" altLang="zh-CN" sz="2000" dirty="0"/>
          </a:p>
        </p:txBody>
      </p:sp>
      <p:pic>
        <p:nvPicPr>
          <p:cNvPr id="4" name="图片 3"/>
          <p:cNvPicPr/>
          <p:nvPr/>
        </p:nvPicPr>
        <p:blipFill>
          <a:blip r:embed="rId2"/>
          <a:stretch>
            <a:fillRect/>
          </a:stretch>
        </p:blipFill>
        <p:spPr>
          <a:xfrm>
            <a:off x="8431139" y="2425089"/>
            <a:ext cx="2386330" cy="3889375"/>
          </a:xfrm>
          <a:prstGeom prst="rect">
            <a:avLst/>
          </a:prstGeom>
        </p:spPr>
      </p:pic>
      <p:sp>
        <p:nvSpPr>
          <p:cNvPr id="5" name="内容占位符 2"/>
          <p:cNvSpPr txBox="1">
            <a:spLocks/>
          </p:cNvSpPr>
          <p:nvPr/>
        </p:nvSpPr>
        <p:spPr>
          <a:xfrm>
            <a:off x="838199" y="2739831"/>
            <a:ext cx="7085917" cy="3048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err="1"/>
              <a:t>TensorFlow</a:t>
            </a:r>
            <a:r>
              <a:rPr lang="en-US" altLang="zh-CN" sz="2000" dirty="0"/>
              <a:t>™ </a:t>
            </a:r>
            <a:r>
              <a:rPr lang="zh-CN" altLang="en-US" sz="2000" dirty="0"/>
              <a:t>是一个采用数据流图（</a:t>
            </a:r>
            <a:r>
              <a:rPr lang="en-US" altLang="zh-CN" sz="2000" dirty="0"/>
              <a:t>data flow graphs</a:t>
            </a:r>
            <a:r>
              <a:rPr lang="zh-CN" altLang="en-US" sz="2000" dirty="0"/>
              <a:t>），用于数值计算的开源软件库。节点（</a:t>
            </a:r>
            <a:r>
              <a:rPr lang="en-US" altLang="zh-CN" sz="2000" dirty="0"/>
              <a:t>Nodes</a:t>
            </a:r>
            <a:r>
              <a:rPr lang="zh-CN" altLang="en-US" sz="2000" dirty="0"/>
              <a:t>）在图中表示数学操作，图中的线（</a:t>
            </a:r>
            <a:r>
              <a:rPr lang="en-US" altLang="zh-CN" sz="2000" dirty="0"/>
              <a:t>edges</a:t>
            </a:r>
            <a:r>
              <a:rPr lang="zh-CN" altLang="en-US" sz="2000" dirty="0"/>
              <a:t>）则表示在节点间相互联系的多维数据数组，即张量（</a:t>
            </a:r>
            <a:r>
              <a:rPr lang="en-US" altLang="zh-CN" sz="2000" dirty="0"/>
              <a:t>tensor</a:t>
            </a:r>
            <a:r>
              <a:rPr lang="zh-CN" altLang="en-US" sz="2000" dirty="0"/>
              <a:t>）。它灵活的架构让你可以在多种平台上展开计算，例如台式计算机中的一个或多个</a:t>
            </a:r>
            <a:r>
              <a:rPr lang="en-US" altLang="zh-CN" sz="2000" dirty="0"/>
              <a:t>CPU</a:t>
            </a:r>
            <a:r>
              <a:rPr lang="zh-CN" altLang="en-US" sz="2000" dirty="0"/>
              <a:t>（或</a:t>
            </a:r>
            <a:r>
              <a:rPr lang="en-US" altLang="zh-CN" sz="2000" dirty="0"/>
              <a:t>GPU</a:t>
            </a:r>
            <a:r>
              <a:rPr lang="zh-CN" altLang="en-US" sz="2000" dirty="0"/>
              <a:t>），服务器，移动设备等等。</a:t>
            </a:r>
            <a:r>
              <a:rPr lang="en-US" altLang="zh-CN" sz="2000" dirty="0" err="1"/>
              <a:t>TensorFlow</a:t>
            </a:r>
            <a:r>
              <a:rPr lang="en-US" altLang="zh-CN" sz="2000" dirty="0"/>
              <a:t> </a:t>
            </a:r>
            <a:r>
              <a:rPr lang="zh-CN" altLang="en-US" sz="2000" dirty="0"/>
              <a:t>最初由</a:t>
            </a:r>
            <a:r>
              <a:rPr lang="en-US" altLang="zh-CN" sz="2000" dirty="0"/>
              <a:t>Google</a:t>
            </a:r>
            <a:r>
              <a:rPr lang="zh-CN" altLang="en-US" sz="2000" dirty="0"/>
              <a:t>大脑小组（隶属于</a:t>
            </a:r>
            <a:r>
              <a:rPr lang="en-US" altLang="zh-CN" sz="2000" dirty="0"/>
              <a:t>Google</a:t>
            </a:r>
            <a:r>
              <a:rPr lang="zh-CN" altLang="en-US" sz="2000" dirty="0"/>
              <a:t>机器智能研究机构）的研究员和工程师们开发出来，用于机器学习和深度神经网络方面的研究，但这个系统的通用性使其也可广泛用于其他计算领域。</a:t>
            </a:r>
          </a:p>
          <a:p>
            <a:endParaRPr lang="zh-CN" altLang="en-US" dirty="0"/>
          </a:p>
        </p:txBody>
      </p:sp>
    </p:spTree>
    <p:extLst>
      <p:ext uri="{BB962C8B-B14F-4D97-AF65-F5344CB8AC3E}">
        <p14:creationId xmlns:p14="http://schemas.microsoft.com/office/powerpoint/2010/main" val="1260922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latin typeface="微软雅黑" panose="020B0503020204020204" pitchFamily="34" charset="-122"/>
                <a:ea typeface="微软雅黑" panose="020B0503020204020204" pitchFamily="34" charset="-122"/>
              </a:rPr>
              <a:t>深度学习的框架</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608637983"/>
              </p:ext>
            </p:extLst>
          </p:nvPr>
        </p:nvGraphicFramePr>
        <p:xfrm>
          <a:off x="624254" y="963826"/>
          <a:ext cx="11183815" cy="5308600"/>
        </p:xfrm>
        <a:graphic>
          <a:graphicData uri="http://schemas.openxmlformats.org/drawingml/2006/table">
            <a:tbl>
              <a:tblPr firstRow="1" bandRow="1">
                <a:tableStyleId>{5C22544A-7EE6-4342-B048-85BDC9FD1C3A}</a:tableStyleId>
              </a:tblPr>
              <a:tblGrid>
                <a:gridCol w="1502397">
                  <a:extLst>
                    <a:ext uri="{9D8B030D-6E8A-4147-A177-3AD203B41FA5}">
                      <a16:colId xmlns:a16="http://schemas.microsoft.com/office/drawing/2014/main" val="3503265067"/>
                    </a:ext>
                  </a:extLst>
                </a:gridCol>
                <a:gridCol w="5002793">
                  <a:extLst>
                    <a:ext uri="{9D8B030D-6E8A-4147-A177-3AD203B41FA5}">
                      <a16:colId xmlns:a16="http://schemas.microsoft.com/office/drawing/2014/main" val="1054606100"/>
                    </a:ext>
                  </a:extLst>
                </a:gridCol>
                <a:gridCol w="4678625">
                  <a:extLst>
                    <a:ext uri="{9D8B030D-6E8A-4147-A177-3AD203B41FA5}">
                      <a16:colId xmlns:a16="http://schemas.microsoft.com/office/drawing/2014/main" val="2105270167"/>
                    </a:ext>
                  </a:extLst>
                </a:gridCol>
              </a:tblGrid>
              <a:tr h="370840">
                <a:tc>
                  <a:txBody>
                    <a:bodyPr/>
                    <a:lstStyle/>
                    <a:p>
                      <a:pPr algn="ctr"/>
                      <a:r>
                        <a:rPr lang="zh-CN" altLang="en-US" dirty="0"/>
                        <a:t>框架</a:t>
                      </a:r>
                    </a:p>
                  </a:txBody>
                  <a:tcPr/>
                </a:tc>
                <a:tc>
                  <a:txBody>
                    <a:bodyPr/>
                    <a:lstStyle/>
                    <a:p>
                      <a:pPr algn="ctr"/>
                      <a:r>
                        <a:rPr lang="zh-CN" altLang="en-US" dirty="0"/>
                        <a:t>优点</a:t>
                      </a:r>
                    </a:p>
                  </a:txBody>
                  <a:tcPr/>
                </a:tc>
                <a:tc>
                  <a:txBody>
                    <a:bodyPr/>
                    <a:lstStyle/>
                    <a:p>
                      <a:pPr algn="ctr"/>
                      <a:r>
                        <a:rPr lang="zh-CN" altLang="en-US" dirty="0"/>
                        <a:t>缺点</a:t>
                      </a:r>
                    </a:p>
                  </a:txBody>
                  <a:tcPr/>
                </a:tc>
                <a:extLst>
                  <a:ext uri="{0D108BD9-81ED-4DB2-BD59-A6C34878D82A}">
                    <a16:rowId xmlns:a16="http://schemas.microsoft.com/office/drawing/2014/main" val="3190263784"/>
                  </a:ext>
                </a:extLst>
              </a:tr>
              <a:tr h="370840">
                <a:tc>
                  <a:txBody>
                    <a:bodyPr/>
                    <a:lstStyle/>
                    <a:p>
                      <a:pPr algn="ctr"/>
                      <a:r>
                        <a:rPr lang="en-US" altLang="zh-CN" sz="1600" b="1" dirty="0" err="1"/>
                        <a:t>TensorFlow</a:t>
                      </a:r>
                      <a:r>
                        <a:rPr lang="en-US" altLang="zh-CN" sz="1600" b="1" dirty="0"/>
                        <a:t> </a:t>
                      </a:r>
                      <a:endParaRPr lang="zh-CN" altLang="en-US" sz="1600" b="1" dirty="0"/>
                    </a:p>
                  </a:txBody>
                  <a:tcPr/>
                </a:tc>
                <a:tc>
                  <a:txBody>
                    <a:bodyPr/>
                    <a:lstStyle/>
                    <a:p>
                      <a:r>
                        <a:rPr lang="en-US" altLang="zh-CN" sz="1600" dirty="0" err="1"/>
                        <a:t>TensorFlow</a:t>
                      </a:r>
                      <a:r>
                        <a:rPr lang="en-US" altLang="zh-CN" sz="1600" dirty="0"/>
                        <a:t> </a:t>
                      </a:r>
                      <a:r>
                        <a:rPr lang="zh-CN" altLang="en-US" sz="1600" dirty="0"/>
                        <a:t>支持 </a:t>
                      </a:r>
                      <a:r>
                        <a:rPr lang="en-US" altLang="zh-CN" sz="1600" dirty="0"/>
                        <a:t>Python </a:t>
                      </a:r>
                      <a:r>
                        <a:rPr lang="zh-CN" altLang="en-US" sz="1600" dirty="0"/>
                        <a:t>和 </a:t>
                      </a:r>
                      <a:r>
                        <a:rPr lang="en-US" altLang="zh-CN" sz="1600" dirty="0"/>
                        <a:t>C++</a:t>
                      </a:r>
                      <a:r>
                        <a:rPr lang="zh-CN" altLang="en-US" sz="1600" dirty="0"/>
                        <a:t>，也允许在 </a:t>
                      </a:r>
                      <a:r>
                        <a:rPr lang="en-US" altLang="zh-CN" sz="1600" dirty="0"/>
                        <a:t>CPU </a:t>
                      </a:r>
                      <a:r>
                        <a:rPr lang="zh-CN" altLang="en-US" sz="1600" dirty="0"/>
                        <a:t>和 </a:t>
                      </a:r>
                      <a:r>
                        <a:rPr lang="en-US" altLang="zh-CN" sz="1600" dirty="0"/>
                        <a:t>GPU </a:t>
                      </a:r>
                      <a:r>
                        <a:rPr lang="zh-CN" altLang="en-US" sz="1600" dirty="0"/>
                        <a:t>上的计算分布，甚至支持使用 </a:t>
                      </a:r>
                      <a:r>
                        <a:rPr lang="en-US" altLang="zh-CN" sz="1600" dirty="0" err="1"/>
                        <a:t>gRPC</a:t>
                      </a:r>
                      <a:r>
                        <a:rPr lang="en-US" altLang="zh-CN" sz="1600" dirty="0"/>
                        <a:t> </a:t>
                      </a:r>
                      <a:r>
                        <a:rPr lang="zh-CN" altLang="en-US" sz="1600" dirty="0"/>
                        <a:t>进行水平扩展。</a:t>
                      </a:r>
                    </a:p>
                  </a:txBody>
                  <a:tcPr/>
                </a:tc>
                <a:tc>
                  <a:txBody>
                    <a:bodyPr/>
                    <a:lstStyle/>
                    <a:p>
                      <a:r>
                        <a:rPr lang="zh-CN" altLang="en-US" sz="1600" dirty="0"/>
                        <a:t>过于底层，需要编写大量的代码，你必须一遍又一遍地重新发明轮子。</a:t>
                      </a:r>
                    </a:p>
                  </a:txBody>
                  <a:tcPr/>
                </a:tc>
                <a:extLst>
                  <a:ext uri="{0D108BD9-81ED-4DB2-BD59-A6C34878D82A}">
                    <a16:rowId xmlns:a16="http://schemas.microsoft.com/office/drawing/2014/main" val="4060427500"/>
                  </a:ext>
                </a:extLst>
              </a:tr>
              <a:tr h="370840">
                <a:tc>
                  <a:txBody>
                    <a:bodyPr/>
                    <a:lstStyle/>
                    <a:p>
                      <a:pPr algn="ctr"/>
                      <a:r>
                        <a:rPr lang="en-US" altLang="zh-CN" sz="1600" b="1" dirty="0" err="1"/>
                        <a:t>Theano</a:t>
                      </a:r>
                      <a:r>
                        <a:rPr lang="en-US" altLang="zh-CN" sz="1600" b="1" dirty="0"/>
                        <a:t> </a:t>
                      </a:r>
                      <a:endParaRPr lang="zh-CN" altLang="en-US" sz="1600" b="1" dirty="0"/>
                    </a:p>
                  </a:txBody>
                  <a:tcPr/>
                </a:tc>
                <a:tc>
                  <a:txBody>
                    <a:bodyPr/>
                    <a:lstStyle/>
                    <a:p>
                      <a:r>
                        <a:rPr lang="zh-CN" altLang="en-US" sz="1600" dirty="0"/>
                        <a:t>支持自动的函数梯度计算，带有 </a:t>
                      </a:r>
                      <a:r>
                        <a:rPr lang="en-US" altLang="zh-CN" sz="1600" dirty="0"/>
                        <a:t>Python </a:t>
                      </a:r>
                      <a:r>
                        <a:rPr lang="zh-CN" altLang="en-US" sz="1600" dirty="0"/>
                        <a:t>接口并集成了 </a:t>
                      </a:r>
                      <a:r>
                        <a:rPr lang="en-US" altLang="zh-CN" sz="1600" dirty="0" err="1"/>
                        <a:t>Numpy</a:t>
                      </a:r>
                      <a:endParaRPr lang="zh-CN" altLang="en-US" sz="1600" dirty="0"/>
                    </a:p>
                  </a:txBody>
                  <a:tcPr/>
                </a:tc>
                <a:tc>
                  <a:txBody>
                    <a:bodyPr/>
                    <a:lstStyle/>
                    <a:p>
                      <a:r>
                        <a:rPr lang="zh-CN" altLang="en-US" sz="1600" dirty="0"/>
                        <a:t>过于底层</a:t>
                      </a:r>
                      <a:endParaRPr lang="en-US" altLang="zh-CN" sz="1600" dirty="0"/>
                    </a:p>
                    <a:p>
                      <a:r>
                        <a:rPr lang="zh-CN" altLang="en-US" sz="1600" dirty="0"/>
                        <a:t>不支持多 </a:t>
                      </a:r>
                      <a:r>
                        <a:rPr lang="en-US" altLang="zh-CN" sz="1600" dirty="0"/>
                        <a:t>GPU </a:t>
                      </a:r>
                      <a:r>
                        <a:rPr lang="zh-CN" altLang="en-US" sz="1600" dirty="0"/>
                        <a:t>和水平扩展</a:t>
                      </a:r>
                    </a:p>
                  </a:txBody>
                  <a:tcPr/>
                </a:tc>
                <a:extLst>
                  <a:ext uri="{0D108BD9-81ED-4DB2-BD59-A6C34878D82A}">
                    <a16:rowId xmlns:a16="http://schemas.microsoft.com/office/drawing/2014/main" val="877207798"/>
                  </a:ext>
                </a:extLst>
              </a:tr>
              <a:tr h="370840">
                <a:tc>
                  <a:txBody>
                    <a:bodyPr/>
                    <a:lstStyle/>
                    <a:p>
                      <a:pPr algn="ctr"/>
                      <a:r>
                        <a:rPr lang="en-US" altLang="zh-CN" sz="1600" b="1" dirty="0" err="1"/>
                        <a:t>Keras</a:t>
                      </a:r>
                      <a:endParaRPr lang="zh-CN" altLang="en-US" sz="1600" b="1" dirty="0"/>
                    </a:p>
                  </a:txBody>
                  <a:tcPr/>
                </a:tc>
                <a:tc>
                  <a:txBody>
                    <a:bodyPr/>
                    <a:lstStyle/>
                    <a:p>
                      <a:r>
                        <a:rPr lang="zh-CN" altLang="en-US" sz="1600" dirty="0"/>
                        <a:t>是非常高层的库，可以工作在 </a:t>
                      </a:r>
                      <a:r>
                        <a:rPr lang="en-US" altLang="zh-CN" sz="1600" dirty="0" err="1"/>
                        <a:t>Theano</a:t>
                      </a:r>
                      <a:r>
                        <a:rPr lang="en-US" altLang="zh-CN" sz="1600" dirty="0"/>
                        <a:t> </a:t>
                      </a:r>
                      <a:r>
                        <a:rPr lang="zh-CN" altLang="en-US" sz="1600" dirty="0"/>
                        <a:t>和 </a:t>
                      </a:r>
                      <a:r>
                        <a:rPr lang="en-US" altLang="zh-CN" sz="1600" dirty="0" err="1"/>
                        <a:t>TensorFlow</a:t>
                      </a:r>
                      <a:r>
                        <a:rPr lang="zh-CN" altLang="en-US" sz="1600" dirty="0"/>
                        <a:t>（可以配置）之上。</a:t>
                      </a:r>
                      <a:r>
                        <a:rPr lang="en-US" altLang="zh-CN" sz="1600" dirty="0" err="1"/>
                        <a:t>Keras</a:t>
                      </a:r>
                      <a:r>
                        <a:rPr lang="en-US" altLang="zh-CN" sz="1600" dirty="0"/>
                        <a:t> </a:t>
                      </a:r>
                      <a:r>
                        <a:rPr lang="zh-CN" altLang="en-US" sz="1600" dirty="0"/>
                        <a:t>强调极简主义</a:t>
                      </a:r>
                      <a:r>
                        <a:rPr lang="en-US" altLang="zh-CN" sz="1600" dirty="0"/>
                        <a:t>——</a:t>
                      </a:r>
                      <a:r>
                        <a:rPr lang="zh-CN" altLang="en-US" sz="1600" dirty="0"/>
                        <a:t>你只需几行代码就能构建一个神经网络。</a:t>
                      </a:r>
                    </a:p>
                  </a:txBody>
                  <a:tcPr/>
                </a:tc>
                <a:tc>
                  <a:txBody>
                    <a:bodyPr/>
                    <a:lstStyle/>
                    <a:p>
                      <a:endParaRPr lang="zh-CN" altLang="en-US" sz="1600" dirty="0"/>
                    </a:p>
                  </a:txBody>
                  <a:tcPr/>
                </a:tc>
                <a:extLst>
                  <a:ext uri="{0D108BD9-81ED-4DB2-BD59-A6C34878D82A}">
                    <a16:rowId xmlns:a16="http://schemas.microsoft.com/office/drawing/2014/main" val="1096017011"/>
                  </a:ext>
                </a:extLst>
              </a:tr>
              <a:tr h="370840">
                <a:tc>
                  <a:txBody>
                    <a:bodyPr/>
                    <a:lstStyle/>
                    <a:p>
                      <a:pPr algn="ctr"/>
                      <a:r>
                        <a:rPr lang="en-US" altLang="zh-CN" sz="1600" b="1" dirty="0" err="1"/>
                        <a:t>Caffe</a:t>
                      </a:r>
                      <a:endParaRPr lang="zh-CN" altLang="en-US" sz="1600" b="1" dirty="0"/>
                    </a:p>
                  </a:txBody>
                  <a:tcPr/>
                </a:tc>
                <a:tc>
                  <a:txBody>
                    <a:bodyPr/>
                    <a:lstStyle/>
                    <a:p>
                      <a:r>
                        <a:rPr lang="en-US" altLang="zh-CN" sz="1600" dirty="0" err="1"/>
                        <a:t>CaffeNet</a:t>
                      </a:r>
                      <a:r>
                        <a:rPr lang="en-US" altLang="zh-CN" sz="1600" dirty="0"/>
                        <a:t> </a:t>
                      </a:r>
                      <a:r>
                        <a:rPr lang="zh-CN" altLang="en-US" sz="1600" dirty="0"/>
                        <a:t>架构的训练时间在 </a:t>
                      </a:r>
                      <a:r>
                        <a:rPr lang="en-US" altLang="zh-CN" sz="1600" dirty="0" err="1"/>
                        <a:t>Caffe</a:t>
                      </a:r>
                      <a:r>
                        <a:rPr lang="en-US" altLang="zh-CN" sz="1600" dirty="0"/>
                        <a:t> </a:t>
                      </a:r>
                      <a:r>
                        <a:rPr lang="zh-CN" altLang="en-US" sz="1600" dirty="0"/>
                        <a:t>中比在 </a:t>
                      </a:r>
                      <a:r>
                        <a:rPr lang="en-US" altLang="zh-CN" sz="1600" dirty="0" err="1"/>
                        <a:t>Keras</a:t>
                      </a:r>
                      <a:r>
                        <a:rPr lang="en-US" altLang="zh-CN" sz="1600" dirty="0"/>
                        <a:t> </a:t>
                      </a:r>
                      <a:r>
                        <a:rPr lang="zh-CN" altLang="en-US" sz="1600" dirty="0"/>
                        <a:t>中（使用了 </a:t>
                      </a:r>
                      <a:r>
                        <a:rPr lang="en-US" altLang="zh-CN" sz="1600" dirty="0" err="1"/>
                        <a:t>Theano</a:t>
                      </a:r>
                      <a:r>
                        <a:rPr lang="en-US" altLang="zh-CN" sz="1600" dirty="0"/>
                        <a:t> </a:t>
                      </a:r>
                      <a:r>
                        <a:rPr lang="zh-CN" altLang="en-US" sz="1600" dirty="0"/>
                        <a:t>后端）少 </a:t>
                      </a:r>
                      <a:r>
                        <a:rPr lang="en-US" altLang="zh-CN" sz="1600" dirty="0"/>
                        <a:t>5 </a:t>
                      </a:r>
                      <a:r>
                        <a:rPr lang="zh-CN" altLang="en-US" sz="1600" dirty="0"/>
                        <a:t>倍</a:t>
                      </a:r>
                    </a:p>
                  </a:txBody>
                  <a:tcPr/>
                </a:tc>
                <a:tc>
                  <a:txBody>
                    <a:bodyPr/>
                    <a:lstStyle/>
                    <a:p>
                      <a:r>
                        <a:rPr lang="zh-CN" altLang="en-US" sz="1600" dirty="0"/>
                        <a:t>不够灵活。如果你想给它来一点新改变，那你就需要使用 </a:t>
                      </a:r>
                      <a:r>
                        <a:rPr lang="en-US" altLang="zh-CN" sz="1600" dirty="0"/>
                        <a:t>C++ </a:t>
                      </a:r>
                      <a:r>
                        <a:rPr lang="zh-CN" altLang="en-US" sz="1600" dirty="0"/>
                        <a:t>和 </a:t>
                      </a:r>
                      <a:r>
                        <a:rPr lang="en-US" altLang="zh-CN" sz="1600" dirty="0"/>
                        <a:t>CUDA </a:t>
                      </a:r>
                      <a:r>
                        <a:rPr lang="zh-CN" altLang="en-US" sz="1600" dirty="0"/>
                        <a:t>编程</a:t>
                      </a:r>
                      <a:endParaRPr lang="en-US" altLang="zh-CN" sz="1600" dirty="0"/>
                    </a:p>
                    <a:p>
                      <a:r>
                        <a:rPr lang="zh-CN" altLang="en-US" sz="1600" dirty="0"/>
                        <a:t>文档非常贫乏、最大缺点之一是它的</a:t>
                      </a:r>
                      <a:r>
                        <a:rPr lang="zh-CN" altLang="en-US" sz="1600" b="1" dirty="0">
                          <a:solidFill>
                            <a:srgbClr val="FF0000"/>
                          </a:solidFill>
                        </a:rPr>
                        <a:t>安装</a:t>
                      </a:r>
                    </a:p>
                  </a:txBody>
                  <a:tcPr/>
                </a:tc>
                <a:extLst>
                  <a:ext uri="{0D108BD9-81ED-4DB2-BD59-A6C34878D82A}">
                    <a16:rowId xmlns:a16="http://schemas.microsoft.com/office/drawing/2014/main" val="2831272008"/>
                  </a:ext>
                </a:extLst>
              </a:tr>
              <a:tr h="370840">
                <a:tc>
                  <a:txBody>
                    <a:bodyPr/>
                    <a:lstStyle/>
                    <a:p>
                      <a:pPr algn="ctr"/>
                      <a:r>
                        <a:rPr lang="en-US" altLang="zh-CN" sz="1600" b="1" dirty="0" err="1"/>
                        <a:t>MXNet</a:t>
                      </a:r>
                      <a:endParaRPr lang="zh-CN" altLang="en-US" sz="1600" b="1" dirty="0"/>
                    </a:p>
                  </a:txBody>
                  <a:tcPr/>
                </a:tc>
                <a:tc>
                  <a:txBody>
                    <a:bodyPr/>
                    <a:lstStyle/>
                    <a:p>
                      <a:r>
                        <a:rPr lang="zh-CN" altLang="en-US" sz="1600" dirty="0"/>
                        <a:t>可移植的、可伸缩</a:t>
                      </a:r>
                      <a:endParaRPr lang="en-US" altLang="zh-CN" sz="1600" dirty="0"/>
                    </a:p>
                    <a:p>
                      <a:r>
                        <a:rPr lang="zh-CN" altLang="en-US" sz="1600" dirty="0"/>
                        <a:t>支持大多数编程语言的框架之一，包括 </a:t>
                      </a:r>
                      <a:r>
                        <a:rPr lang="en-US" altLang="zh-CN" sz="1600" dirty="0"/>
                        <a:t>Python</a:t>
                      </a:r>
                      <a:r>
                        <a:rPr lang="zh-CN" altLang="en-US" sz="1600" dirty="0"/>
                        <a:t>，</a:t>
                      </a:r>
                      <a:r>
                        <a:rPr lang="en-US" altLang="zh-CN" sz="1600" dirty="0"/>
                        <a:t>R</a:t>
                      </a:r>
                      <a:r>
                        <a:rPr lang="zh-CN" altLang="en-US" sz="1600" dirty="0"/>
                        <a:t>，</a:t>
                      </a:r>
                      <a:r>
                        <a:rPr lang="en-US" altLang="zh-CN" sz="1600" dirty="0"/>
                        <a:t>C++</a:t>
                      </a:r>
                      <a:r>
                        <a:rPr lang="zh-CN" altLang="en-US" sz="1600" dirty="0"/>
                        <a:t>，</a:t>
                      </a:r>
                      <a:r>
                        <a:rPr lang="en-US" altLang="zh-CN" sz="1600" dirty="0"/>
                        <a:t>Julia </a:t>
                      </a:r>
                      <a:r>
                        <a:rPr lang="zh-CN" altLang="en-US" sz="1600" dirty="0"/>
                        <a:t>等</a:t>
                      </a:r>
                    </a:p>
                  </a:txBody>
                  <a:tcPr/>
                </a:tc>
                <a:tc>
                  <a:txBody>
                    <a:bodyPr/>
                    <a:lstStyle/>
                    <a:p>
                      <a:endParaRPr lang="zh-CN" altLang="en-US" sz="1600" dirty="0"/>
                    </a:p>
                  </a:txBody>
                  <a:tcPr/>
                </a:tc>
                <a:extLst>
                  <a:ext uri="{0D108BD9-81ED-4DB2-BD59-A6C34878D82A}">
                    <a16:rowId xmlns:a16="http://schemas.microsoft.com/office/drawing/2014/main" val="305927666"/>
                  </a:ext>
                </a:extLst>
              </a:tr>
              <a:tr h="370840">
                <a:tc>
                  <a:txBody>
                    <a:bodyPr/>
                    <a:lstStyle/>
                    <a:p>
                      <a:pPr algn="ctr"/>
                      <a:r>
                        <a:rPr lang="en-US" altLang="zh-CN" sz="1600" b="1" dirty="0" err="1"/>
                        <a:t>Scikit</a:t>
                      </a:r>
                      <a:r>
                        <a:rPr lang="en-US" altLang="zh-CN" sz="1600" b="1" dirty="0"/>
                        <a:t>-learn</a:t>
                      </a:r>
                      <a:endParaRPr lang="zh-CN" altLang="en-US" sz="1600" b="1" dirty="0"/>
                    </a:p>
                  </a:txBody>
                  <a:tcPr/>
                </a:tc>
                <a:tc>
                  <a:txBody>
                    <a:bodyPr/>
                    <a:lstStyle/>
                    <a:p>
                      <a:r>
                        <a:rPr lang="en-US" altLang="zh-CN" sz="1600" dirty="0" err="1"/>
                        <a:t>Scikit</a:t>
                      </a:r>
                      <a:r>
                        <a:rPr lang="en-US" altLang="zh-CN" sz="1600" dirty="0"/>
                        <a:t>-learn</a:t>
                      </a:r>
                      <a:r>
                        <a:rPr lang="zh-CN" altLang="en-US" sz="1600" dirty="0"/>
                        <a:t>对分类、回归、聚类、降维、模型选择和预处理算法具有很好的选择</a:t>
                      </a:r>
                    </a:p>
                  </a:txBody>
                  <a:tcPr/>
                </a:tc>
                <a:tc>
                  <a:txBody>
                    <a:bodyPr/>
                    <a:lstStyle/>
                    <a:p>
                      <a:r>
                        <a:rPr lang="en-US" altLang="zh-CN" sz="1600" dirty="0" err="1"/>
                        <a:t>Scikit</a:t>
                      </a:r>
                      <a:r>
                        <a:rPr lang="en-US" altLang="zh-CN" sz="1600" dirty="0"/>
                        <a:t>-learn</a:t>
                      </a:r>
                      <a:r>
                        <a:rPr lang="zh-CN" altLang="en-US" sz="1600" dirty="0"/>
                        <a:t>不包括深度学习或强化学习，缺少图模型和序列预测，并且除</a:t>
                      </a:r>
                      <a:r>
                        <a:rPr lang="en-US" altLang="zh-CN" sz="1600" dirty="0"/>
                        <a:t>Python</a:t>
                      </a:r>
                      <a:r>
                        <a:rPr lang="zh-CN" altLang="en-US" sz="1600" dirty="0"/>
                        <a:t>之外，不能真正使用其它语言。它不支持</a:t>
                      </a:r>
                      <a:r>
                        <a:rPr lang="en-US" altLang="zh-CN" sz="1600" dirty="0" err="1"/>
                        <a:t>PyPy</a:t>
                      </a:r>
                      <a:r>
                        <a:rPr lang="zh-CN" altLang="en-US" sz="1600" dirty="0"/>
                        <a:t>，</a:t>
                      </a:r>
                      <a:r>
                        <a:rPr lang="en-US" altLang="zh-CN" sz="1600" dirty="0"/>
                        <a:t>Python</a:t>
                      </a:r>
                      <a:r>
                        <a:rPr lang="zh-CN" altLang="en-US" sz="1600" dirty="0"/>
                        <a:t>即时编译器或</a:t>
                      </a:r>
                      <a:r>
                        <a:rPr lang="en-US" altLang="zh-CN" sz="1600" dirty="0"/>
                        <a:t>GPU</a:t>
                      </a:r>
                      <a:endParaRPr lang="zh-CN" altLang="en-US" sz="1600" dirty="0"/>
                    </a:p>
                  </a:txBody>
                  <a:tcPr/>
                </a:tc>
                <a:extLst>
                  <a:ext uri="{0D108BD9-81ED-4DB2-BD59-A6C34878D82A}">
                    <a16:rowId xmlns:a16="http://schemas.microsoft.com/office/drawing/2014/main" val="3537392936"/>
                  </a:ext>
                </a:extLst>
              </a:tr>
            </a:tbl>
          </a:graphicData>
        </a:graphic>
      </p:graphicFrame>
      <p:sp>
        <p:nvSpPr>
          <p:cNvPr id="5" name="文本框 4"/>
          <p:cNvSpPr txBox="1"/>
          <p:nvPr/>
        </p:nvSpPr>
        <p:spPr>
          <a:xfrm>
            <a:off x="3878278" y="6390098"/>
            <a:ext cx="6542072" cy="677108"/>
          </a:xfrm>
          <a:prstGeom prst="rect">
            <a:avLst/>
          </a:prstGeom>
          <a:noFill/>
        </p:spPr>
        <p:txBody>
          <a:bodyPr wrap="square" rtlCol="0">
            <a:spAutoFit/>
          </a:bodyPr>
          <a:lstStyle/>
          <a:p>
            <a:r>
              <a:rPr lang="en-US" altLang="zh-CN" sz="2000" b="1" dirty="0" err="1"/>
              <a:t>Keras</a:t>
            </a:r>
            <a:r>
              <a:rPr lang="en-US" altLang="zh-CN" sz="2000" b="1" dirty="0"/>
              <a:t> on </a:t>
            </a:r>
            <a:r>
              <a:rPr lang="en-US" altLang="zh-CN" sz="2000" b="1" dirty="0" err="1"/>
              <a:t>theano</a:t>
            </a:r>
            <a:r>
              <a:rPr lang="en-US" altLang="zh-CN" sz="2000" b="1" dirty="0"/>
              <a:t> and </a:t>
            </a:r>
            <a:r>
              <a:rPr lang="en-US" altLang="zh-CN" sz="2000" b="1" dirty="0" err="1"/>
              <a:t>tensorflow</a:t>
            </a:r>
            <a:r>
              <a:rPr lang="en-US" altLang="zh-CN" sz="2000" b="1" dirty="0"/>
              <a:t>  &amp;  </a:t>
            </a:r>
            <a:r>
              <a:rPr lang="en-US" altLang="zh-CN" sz="2000" b="1" dirty="0" err="1"/>
              <a:t>Scikit</a:t>
            </a:r>
            <a:r>
              <a:rPr lang="en-US" altLang="zh-CN" sz="2000" b="1" dirty="0"/>
              <a:t>-learn </a:t>
            </a:r>
          </a:p>
          <a:p>
            <a:endParaRPr lang="zh-CN" altLang="en-US" dirty="0"/>
          </a:p>
        </p:txBody>
      </p:sp>
    </p:spTree>
    <p:extLst>
      <p:ext uri="{BB962C8B-B14F-4D97-AF65-F5344CB8AC3E}">
        <p14:creationId xmlns:p14="http://schemas.microsoft.com/office/powerpoint/2010/main" val="205812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93065" y="963827"/>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pic>
        <p:nvPicPr>
          <p:cNvPr id="5" name="Picture 6" descr="“vgg16”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r="-593" b="7368"/>
          <a:stretch/>
        </p:blipFill>
        <p:spPr bwMode="auto">
          <a:xfrm>
            <a:off x="544521" y="385989"/>
            <a:ext cx="6999279" cy="248483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893065" y="1237291"/>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8" name="矩形 7"/>
          <p:cNvSpPr/>
          <p:nvPr/>
        </p:nvSpPr>
        <p:spPr>
          <a:xfrm>
            <a:off x="7893065" y="1510755"/>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13" name="矩形 12"/>
          <p:cNvSpPr/>
          <p:nvPr/>
        </p:nvSpPr>
        <p:spPr>
          <a:xfrm>
            <a:off x="7893065" y="1784219"/>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0" name="矩形 19"/>
          <p:cNvSpPr/>
          <p:nvPr/>
        </p:nvSpPr>
        <p:spPr>
          <a:xfrm>
            <a:off x="7893065" y="2059475"/>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1" name="矩形 20"/>
          <p:cNvSpPr/>
          <p:nvPr/>
        </p:nvSpPr>
        <p:spPr>
          <a:xfrm>
            <a:off x="7912115" y="2497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2" name="矩形 21"/>
          <p:cNvSpPr/>
          <p:nvPr/>
        </p:nvSpPr>
        <p:spPr>
          <a:xfrm>
            <a:off x="7912115" y="2770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3" name="矩形 22"/>
          <p:cNvSpPr/>
          <p:nvPr/>
        </p:nvSpPr>
        <p:spPr>
          <a:xfrm>
            <a:off x="7912115" y="3044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4" name="矩形 23"/>
          <p:cNvSpPr/>
          <p:nvPr/>
        </p:nvSpPr>
        <p:spPr>
          <a:xfrm>
            <a:off x="7912115" y="3317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5" name="矩形 24"/>
          <p:cNvSpPr/>
          <p:nvPr/>
        </p:nvSpPr>
        <p:spPr>
          <a:xfrm>
            <a:off x="7912115" y="3593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6" name="矩形 25"/>
          <p:cNvSpPr/>
          <p:nvPr/>
        </p:nvSpPr>
        <p:spPr>
          <a:xfrm>
            <a:off x="7912115" y="4021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7" name="矩形 26"/>
          <p:cNvSpPr/>
          <p:nvPr/>
        </p:nvSpPr>
        <p:spPr>
          <a:xfrm>
            <a:off x="7912115" y="4294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8" name="矩形 27"/>
          <p:cNvSpPr/>
          <p:nvPr/>
        </p:nvSpPr>
        <p:spPr>
          <a:xfrm>
            <a:off x="7912115" y="4568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9" name="矩形 28"/>
          <p:cNvSpPr/>
          <p:nvPr/>
        </p:nvSpPr>
        <p:spPr>
          <a:xfrm>
            <a:off x="7912115" y="4841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30" name="矩形 29"/>
          <p:cNvSpPr/>
          <p:nvPr/>
        </p:nvSpPr>
        <p:spPr>
          <a:xfrm>
            <a:off x="7912115" y="5117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31" name="矩形 30"/>
          <p:cNvSpPr/>
          <p:nvPr/>
        </p:nvSpPr>
        <p:spPr>
          <a:xfrm>
            <a:off x="7912115" y="5554877"/>
            <a:ext cx="1503120" cy="200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Flatten</a:t>
            </a:r>
            <a:endParaRPr lang="zh-CN" altLang="en-US" sz="1400" dirty="0"/>
          </a:p>
        </p:txBody>
      </p:sp>
      <p:sp>
        <p:nvSpPr>
          <p:cNvPr id="32" name="矩形 31"/>
          <p:cNvSpPr/>
          <p:nvPr/>
        </p:nvSpPr>
        <p:spPr>
          <a:xfrm>
            <a:off x="7912115" y="5828341"/>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3" name="矩形 32"/>
          <p:cNvSpPr/>
          <p:nvPr/>
        </p:nvSpPr>
        <p:spPr>
          <a:xfrm>
            <a:off x="7912115" y="6101805"/>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4" name="矩形 33"/>
          <p:cNvSpPr/>
          <p:nvPr/>
        </p:nvSpPr>
        <p:spPr>
          <a:xfrm>
            <a:off x="7912115" y="6375269"/>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6" name="燕尾形 35"/>
          <p:cNvSpPr/>
          <p:nvPr/>
        </p:nvSpPr>
        <p:spPr>
          <a:xfrm rot="5400000">
            <a:off x="8576538" y="2233521"/>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rot="5400000">
            <a:off x="8575300" y="3755262"/>
            <a:ext cx="176749"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rot="5400000">
            <a:off x="8595588" y="5290024"/>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对话气泡: 椭圆形 14">
            <a:extLst>
              <a:ext uri="{FF2B5EF4-FFF2-40B4-BE49-F238E27FC236}">
                <a16:creationId xmlns:a16="http://schemas.microsoft.com/office/drawing/2014/main" id="{D3B33F2E-B812-4F33-9693-9E47D53356F8}"/>
              </a:ext>
            </a:extLst>
          </p:cNvPr>
          <p:cNvSpPr/>
          <p:nvPr/>
        </p:nvSpPr>
        <p:spPr>
          <a:xfrm>
            <a:off x="10726056" y="1008041"/>
            <a:ext cx="1465943" cy="776178"/>
          </a:xfrm>
          <a:prstGeom prst="wedgeEllipseCallout">
            <a:avLst>
              <a:gd name="adj1" fmla="val -146805"/>
              <a:gd name="adj2" fmla="val -16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卷积核的大小？个数？</a:t>
            </a:r>
            <a:endParaRPr lang="en-US" sz="1600"/>
          </a:p>
        </p:txBody>
      </p:sp>
      <p:sp>
        <p:nvSpPr>
          <p:cNvPr id="16" name="对话气泡: 椭圆形 15">
            <a:extLst>
              <a:ext uri="{FF2B5EF4-FFF2-40B4-BE49-F238E27FC236}">
                <a16:creationId xmlns:a16="http://schemas.microsoft.com/office/drawing/2014/main" id="{25B09A1A-F057-4411-AD68-BB19687C0A90}"/>
              </a:ext>
            </a:extLst>
          </p:cNvPr>
          <p:cNvSpPr/>
          <p:nvPr/>
        </p:nvSpPr>
        <p:spPr>
          <a:xfrm>
            <a:off x="10189029" y="4046141"/>
            <a:ext cx="1915886" cy="778459"/>
          </a:xfrm>
          <a:prstGeom prst="wedgeEllipseCallout">
            <a:avLst>
              <a:gd name="adj1" fmla="val -84469"/>
              <a:gd name="adj2" fmla="val -903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池化层的</a:t>
            </a:r>
            <a:r>
              <a:rPr lang="en-US" altLang="zh-CN"/>
              <a:t>pool_size</a:t>
            </a:r>
            <a:r>
              <a:rPr lang="zh-CN" altLang="en-US"/>
              <a:t>？</a:t>
            </a:r>
            <a:endParaRPr lang="en-US" altLang="zh-CN"/>
          </a:p>
          <a:p>
            <a:pPr algn="ctr"/>
            <a:r>
              <a:rPr lang="zh-CN" altLang="en-US"/>
              <a:t>步长？</a:t>
            </a:r>
            <a:endParaRPr lang="en-US"/>
          </a:p>
        </p:txBody>
      </p:sp>
      <p:sp>
        <p:nvSpPr>
          <p:cNvPr id="17" name="对话气泡: 椭圆形 16">
            <a:extLst>
              <a:ext uri="{FF2B5EF4-FFF2-40B4-BE49-F238E27FC236}">
                <a16:creationId xmlns:a16="http://schemas.microsoft.com/office/drawing/2014/main" id="{B8121363-0A25-442F-AE75-B9E8817CE72E}"/>
              </a:ext>
            </a:extLst>
          </p:cNvPr>
          <p:cNvSpPr/>
          <p:nvPr/>
        </p:nvSpPr>
        <p:spPr>
          <a:xfrm>
            <a:off x="10450286" y="5464278"/>
            <a:ext cx="1654629" cy="1128175"/>
          </a:xfrm>
          <a:prstGeom prst="wedgeEllipseCallout">
            <a:avLst>
              <a:gd name="adj1" fmla="val -109429"/>
              <a:gd name="adj2" fmla="val -62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是否加</a:t>
            </a:r>
            <a:r>
              <a:rPr lang="en-US" altLang="zh-CN"/>
              <a:t>Dropout</a:t>
            </a:r>
            <a:r>
              <a:rPr lang="zh-CN" altLang="en-US"/>
              <a:t>？</a:t>
            </a:r>
            <a:endParaRPr lang="en-US" altLang="zh-CN"/>
          </a:p>
          <a:p>
            <a:pPr algn="ctr"/>
            <a:r>
              <a:rPr lang="zh-CN" altLang="en-US"/>
              <a:t>大小？</a:t>
            </a:r>
            <a:endParaRPr lang="en-US" altLang="zh-CN"/>
          </a:p>
        </p:txBody>
      </p:sp>
      <p:sp>
        <p:nvSpPr>
          <p:cNvPr id="18" name="对话气泡: 椭圆形 17">
            <a:extLst>
              <a:ext uri="{FF2B5EF4-FFF2-40B4-BE49-F238E27FC236}">
                <a16:creationId xmlns:a16="http://schemas.microsoft.com/office/drawing/2014/main" id="{8816CE3B-4290-4C92-BF9D-BBFD34D5BBA4}"/>
              </a:ext>
            </a:extLst>
          </p:cNvPr>
          <p:cNvSpPr/>
          <p:nvPr/>
        </p:nvSpPr>
        <p:spPr>
          <a:xfrm>
            <a:off x="10450286" y="2597364"/>
            <a:ext cx="1451428" cy="646941"/>
          </a:xfrm>
          <a:prstGeom prst="wedgeEllipseCallout">
            <a:avLst>
              <a:gd name="adj1" fmla="val -125833"/>
              <a:gd name="adj2" fmla="val -164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激活函数</a:t>
            </a:r>
            <a:endParaRPr lang="en-US"/>
          </a:p>
        </p:txBody>
      </p:sp>
      <p:sp>
        <p:nvSpPr>
          <p:cNvPr id="39" name="内容占位符 2">
            <a:extLst>
              <a:ext uri="{FF2B5EF4-FFF2-40B4-BE49-F238E27FC236}">
                <a16:creationId xmlns:a16="http://schemas.microsoft.com/office/drawing/2014/main" id="{3D1B4A71-AAD4-48D5-8797-A2EDC5954009}"/>
              </a:ext>
            </a:extLst>
          </p:cNvPr>
          <p:cNvSpPr>
            <a:spLocks noGrp="1"/>
          </p:cNvSpPr>
          <p:nvPr>
            <p:ph idx="1"/>
          </p:nvPr>
        </p:nvSpPr>
        <p:spPr>
          <a:xfrm>
            <a:off x="832079" y="3244305"/>
            <a:ext cx="6894271" cy="3403230"/>
          </a:xfrm>
        </p:spPr>
        <p:txBody>
          <a:bodyPr>
            <a:normAutofit/>
          </a:bodyPr>
          <a:lstStyle/>
          <a:p>
            <a:r>
              <a:rPr lang="zh-CN" altLang="en-US" sz="2000"/>
              <a:t>模型编译的损失函数？优化器？</a:t>
            </a:r>
            <a:endParaRPr lang="en-US" altLang="zh-CN" sz="2000"/>
          </a:p>
          <a:p>
            <a:r>
              <a:rPr lang="zh-CN" altLang="en-US" sz="2000"/>
              <a:t>交叉验证的折数？</a:t>
            </a:r>
            <a:endParaRPr lang="en-US" altLang="zh-CN" sz="2000"/>
          </a:p>
          <a:p>
            <a:r>
              <a:rPr lang="en-US" sz="2000"/>
              <a:t>model.fit(X_train, Y_train, batch_size=batch_size,</a:t>
            </a:r>
          </a:p>
          <a:p>
            <a:pPr marL="0" indent="0">
              <a:buNone/>
            </a:pPr>
            <a:r>
              <a:rPr lang="en-US" sz="2000"/>
              <a:t>                   nb_epoch=nb_epoch,</a:t>
            </a:r>
          </a:p>
          <a:p>
            <a:pPr marL="0" indent="0">
              <a:buNone/>
            </a:pPr>
            <a:r>
              <a:rPr lang="en-US" sz="2000"/>
              <a:t>                   shuffle=True, verbose=0, </a:t>
            </a:r>
          </a:p>
          <a:p>
            <a:pPr marL="0" indent="0">
              <a:buNone/>
            </a:pPr>
            <a:r>
              <a:rPr lang="en-US" sz="2000"/>
              <a:t>                   validation_data=(X_valid, Y_valid),</a:t>
            </a:r>
          </a:p>
          <a:p>
            <a:r>
              <a:rPr lang="en-US" sz="2000"/>
              <a:t>                callbacks=callbacks)</a:t>
            </a:r>
          </a:p>
        </p:txBody>
      </p:sp>
      <p:sp>
        <p:nvSpPr>
          <p:cNvPr id="19" name="对话气泡: 椭圆形 18">
            <a:extLst>
              <a:ext uri="{FF2B5EF4-FFF2-40B4-BE49-F238E27FC236}">
                <a16:creationId xmlns:a16="http://schemas.microsoft.com/office/drawing/2014/main" id="{8EDA2D81-7ACA-4346-85C1-7C6DB7DFA95E}"/>
              </a:ext>
            </a:extLst>
          </p:cNvPr>
          <p:cNvSpPr/>
          <p:nvPr/>
        </p:nvSpPr>
        <p:spPr>
          <a:xfrm>
            <a:off x="5109029" y="5828341"/>
            <a:ext cx="1770742" cy="764112"/>
          </a:xfrm>
          <a:prstGeom prst="wedgeEllipseCallout">
            <a:avLst>
              <a:gd name="adj1" fmla="val 103757"/>
              <a:gd name="adj2" fmla="val 340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分类器的选择</a:t>
            </a:r>
            <a:endParaRPr lang="en-US"/>
          </a:p>
        </p:txBody>
      </p:sp>
      <p:sp>
        <p:nvSpPr>
          <p:cNvPr id="35" name="对话气泡: 椭圆形 34">
            <a:extLst>
              <a:ext uri="{FF2B5EF4-FFF2-40B4-BE49-F238E27FC236}">
                <a16:creationId xmlns:a16="http://schemas.microsoft.com/office/drawing/2014/main" id="{9BF2AD97-6EBE-46AC-8BF9-69E97C25D1B4}"/>
              </a:ext>
            </a:extLst>
          </p:cNvPr>
          <p:cNvSpPr/>
          <p:nvPr/>
        </p:nvSpPr>
        <p:spPr>
          <a:xfrm>
            <a:off x="5500676" y="4408641"/>
            <a:ext cx="1741714" cy="901841"/>
          </a:xfrm>
          <a:prstGeom prst="wedgeEllipseCallout">
            <a:avLst>
              <a:gd name="adj1" fmla="val 86667"/>
              <a:gd name="adj2" fmla="val 123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全连接的层数？输出？</a:t>
            </a:r>
            <a:endParaRPr lang="en-US"/>
          </a:p>
        </p:txBody>
      </p:sp>
    </p:spTree>
    <p:extLst>
      <p:ext uri="{BB962C8B-B14F-4D97-AF65-F5344CB8AC3E}">
        <p14:creationId xmlns:p14="http://schemas.microsoft.com/office/powerpoint/2010/main" val="1568467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26780" y="963827"/>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pic>
        <p:nvPicPr>
          <p:cNvPr id="5" name="Picture 6" descr="“vgg16”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r="-593" b="7368"/>
          <a:stretch/>
        </p:blipFill>
        <p:spPr bwMode="auto">
          <a:xfrm>
            <a:off x="864561" y="509249"/>
            <a:ext cx="6462069" cy="229412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126780" y="1237291"/>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8" name="矩形 7"/>
          <p:cNvSpPr/>
          <p:nvPr/>
        </p:nvSpPr>
        <p:spPr>
          <a:xfrm>
            <a:off x="9126780" y="1510755"/>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13" name="矩形 12"/>
          <p:cNvSpPr/>
          <p:nvPr/>
        </p:nvSpPr>
        <p:spPr>
          <a:xfrm>
            <a:off x="9126780" y="1784219"/>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0" name="矩形 19"/>
          <p:cNvSpPr/>
          <p:nvPr/>
        </p:nvSpPr>
        <p:spPr>
          <a:xfrm>
            <a:off x="9126780" y="2059475"/>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1" name="矩形 20"/>
          <p:cNvSpPr/>
          <p:nvPr/>
        </p:nvSpPr>
        <p:spPr>
          <a:xfrm>
            <a:off x="9145830" y="2497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2" name="矩形 21"/>
          <p:cNvSpPr/>
          <p:nvPr/>
        </p:nvSpPr>
        <p:spPr>
          <a:xfrm>
            <a:off x="9145830" y="2770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3" name="矩形 22"/>
          <p:cNvSpPr/>
          <p:nvPr/>
        </p:nvSpPr>
        <p:spPr>
          <a:xfrm>
            <a:off x="9145830" y="3044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4" name="矩形 23"/>
          <p:cNvSpPr/>
          <p:nvPr/>
        </p:nvSpPr>
        <p:spPr>
          <a:xfrm>
            <a:off x="9145830" y="3317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5" name="矩形 24"/>
          <p:cNvSpPr/>
          <p:nvPr/>
        </p:nvSpPr>
        <p:spPr>
          <a:xfrm>
            <a:off x="9145830" y="3593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6" name="矩形 25"/>
          <p:cNvSpPr/>
          <p:nvPr/>
        </p:nvSpPr>
        <p:spPr>
          <a:xfrm>
            <a:off x="9145830" y="4021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7" name="矩形 26"/>
          <p:cNvSpPr/>
          <p:nvPr/>
        </p:nvSpPr>
        <p:spPr>
          <a:xfrm>
            <a:off x="9145830" y="4294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8" name="矩形 27"/>
          <p:cNvSpPr/>
          <p:nvPr/>
        </p:nvSpPr>
        <p:spPr>
          <a:xfrm>
            <a:off x="9145830" y="4568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9" name="矩形 28"/>
          <p:cNvSpPr/>
          <p:nvPr/>
        </p:nvSpPr>
        <p:spPr>
          <a:xfrm>
            <a:off x="9145830" y="4841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30" name="矩形 29"/>
          <p:cNvSpPr/>
          <p:nvPr/>
        </p:nvSpPr>
        <p:spPr>
          <a:xfrm>
            <a:off x="9145830" y="5117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31" name="矩形 30"/>
          <p:cNvSpPr/>
          <p:nvPr/>
        </p:nvSpPr>
        <p:spPr>
          <a:xfrm>
            <a:off x="9145830" y="5554877"/>
            <a:ext cx="1503120" cy="200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Flatten</a:t>
            </a:r>
            <a:endParaRPr lang="zh-CN" altLang="en-US" sz="1400" dirty="0"/>
          </a:p>
        </p:txBody>
      </p:sp>
      <p:sp>
        <p:nvSpPr>
          <p:cNvPr id="32" name="矩形 31"/>
          <p:cNvSpPr/>
          <p:nvPr/>
        </p:nvSpPr>
        <p:spPr>
          <a:xfrm>
            <a:off x="9145830" y="5828341"/>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3" name="矩形 32"/>
          <p:cNvSpPr/>
          <p:nvPr/>
        </p:nvSpPr>
        <p:spPr>
          <a:xfrm>
            <a:off x="9145830" y="6101805"/>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4" name="矩形 33"/>
          <p:cNvSpPr/>
          <p:nvPr/>
        </p:nvSpPr>
        <p:spPr>
          <a:xfrm>
            <a:off x="9145830" y="6375269"/>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6" name="燕尾形 35"/>
          <p:cNvSpPr/>
          <p:nvPr/>
        </p:nvSpPr>
        <p:spPr>
          <a:xfrm rot="5400000">
            <a:off x="9810253" y="2233521"/>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rot="5400000">
            <a:off x="9809015" y="3755262"/>
            <a:ext cx="176749"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rot="5400000">
            <a:off x="9829303" y="5290024"/>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a:extLst>
              <a:ext uri="{FF2B5EF4-FFF2-40B4-BE49-F238E27FC236}">
                <a16:creationId xmlns:a16="http://schemas.microsoft.com/office/drawing/2014/main" id="{5D8CA497-35A3-4AE2-A11C-6D0D42A62CF4}"/>
              </a:ext>
            </a:extLst>
          </p:cNvPr>
          <p:cNvSpPr/>
          <p:nvPr/>
        </p:nvSpPr>
        <p:spPr>
          <a:xfrm>
            <a:off x="1559151" y="3535914"/>
            <a:ext cx="1479892" cy="369332"/>
          </a:xfrm>
          <a:prstGeom prst="rect">
            <a:avLst/>
          </a:prstGeom>
        </p:spPr>
        <p:txBody>
          <a:bodyPr wrap="none">
            <a:spAutoFit/>
          </a:bodyPr>
          <a:lstStyle/>
          <a:p>
            <a:r>
              <a:rPr lang="en-US"/>
              <a:t>Log_loss_avg</a:t>
            </a:r>
          </a:p>
        </p:txBody>
      </p:sp>
      <p:pic>
        <p:nvPicPr>
          <p:cNvPr id="3" name="图片 2">
            <a:extLst>
              <a:ext uri="{FF2B5EF4-FFF2-40B4-BE49-F238E27FC236}">
                <a16:creationId xmlns:a16="http://schemas.microsoft.com/office/drawing/2014/main" id="{6D477322-495B-4C22-9AB7-2502115015E1}"/>
              </a:ext>
            </a:extLst>
          </p:cNvPr>
          <p:cNvPicPr>
            <a:picLocks noChangeAspect="1"/>
          </p:cNvPicPr>
          <p:nvPr/>
        </p:nvPicPr>
        <p:blipFill rotWithShape="1">
          <a:blip r:embed="rId3">
            <a:extLst>
              <a:ext uri="{28A0092B-C50C-407E-A947-70E740481C1C}">
                <a14:useLocalDpi xmlns:a14="http://schemas.microsoft.com/office/drawing/2010/main" val="0"/>
              </a:ext>
            </a:extLst>
          </a:blip>
          <a:srcRect l="26663" t="20687" r="20145" b="3303"/>
          <a:stretch/>
        </p:blipFill>
        <p:spPr>
          <a:xfrm>
            <a:off x="3125327" y="2690975"/>
            <a:ext cx="4368043" cy="4012558"/>
          </a:xfrm>
          <a:prstGeom prst="rect">
            <a:avLst/>
          </a:prstGeom>
        </p:spPr>
      </p:pic>
      <p:sp>
        <p:nvSpPr>
          <p:cNvPr id="35" name="文本框 34">
            <a:extLst>
              <a:ext uri="{FF2B5EF4-FFF2-40B4-BE49-F238E27FC236}">
                <a16:creationId xmlns:a16="http://schemas.microsoft.com/office/drawing/2014/main" id="{2F8E1FBA-CF90-4D03-8D6F-4052FC9EFC92}"/>
              </a:ext>
            </a:extLst>
          </p:cNvPr>
          <p:cNvSpPr txBox="1"/>
          <p:nvPr/>
        </p:nvSpPr>
        <p:spPr>
          <a:xfrm>
            <a:off x="6946385" y="5917139"/>
            <a:ext cx="1676400" cy="369332"/>
          </a:xfrm>
          <a:prstGeom prst="rect">
            <a:avLst/>
          </a:prstGeom>
          <a:noFill/>
        </p:spPr>
        <p:txBody>
          <a:bodyPr wrap="square" rtlCol="0">
            <a:spAutoFit/>
          </a:bodyPr>
          <a:lstStyle/>
          <a:p>
            <a:r>
              <a:rPr lang="en-US"/>
              <a:t>Num_folds</a:t>
            </a:r>
          </a:p>
        </p:txBody>
      </p:sp>
      <p:sp>
        <p:nvSpPr>
          <p:cNvPr id="39" name="矩形 38">
            <a:extLst>
              <a:ext uri="{FF2B5EF4-FFF2-40B4-BE49-F238E27FC236}">
                <a16:creationId xmlns:a16="http://schemas.microsoft.com/office/drawing/2014/main" id="{3EE2CABA-A7E3-45D8-813A-A01CA712D07E}"/>
              </a:ext>
            </a:extLst>
          </p:cNvPr>
          <p:cNvSpPr/>
          <p:nvPr/>
        </p:nvSpPr>
        <p:spPr>
          <a:xfrm>
            <a:off x="2414690" y="5820747"/>
            <a:ext cx="1156086" cy="369332"/>
          </a:xfrm>
          <a:prstGeom prst="rect">
            <a:avLst/>
          </a:prstGeom>
        </p:spPr>
        <p:txBody>
          <a:bodyPr wrap="none">
            <a:spAutoFit/>
          </a:bodyPr>
          <a:lstStyle/>
          <a:p>
            <a:r>
              <a:rPr lang="en-US"/>
              <a:t>nb_epoch</a:t>
            </a:r>
          </a:p>
        </p:txBody>
      </p:sp>
    </p:spTree>
    <p:extLst>
      <p:ext uri="{BB962C8B-B14F-4D97-AF65-F5344CB8AC3E}">
        <p14:creationId xmlns:p14="http://schemas.microsoft.com/office/powerpoint/2010/main" val="1805839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8611CF15-498E-40C6-A680-DD4EDDDAC228}"/>
              </a:ext>
            </a:extLst>
          </p:cNvPr>
          <p:cNvPicPr>
            <a:picLocks noGrp="1" noChangeAspect="1"/>
          </p:cNvPicPr>
          <p:nvPr>
            <p:ph idx="1"/>
          </p:nvPr>
        </p:nvPicPr>
        <p:blipFill>
          <a:blip r:embed="rId2"/>
          <a:stretch>
            <a:fillRect/>
          </a:stretch>
        </p:blipFill>
        <p:spPr>
          <a:xfrm>
            <a:off x="1520190" y="1142365"/>
            <a:ext cx="9029700" cy="4610100"/>
          </a:xfrm>
          <a:prstGeom prst="rect">
            <a:avLst/>
          </a:prstGeom>
        </p:spPr>
      </p:pic>
      <p:sp>
        <p:nvSpPr>
          <p:cNvPr id="5" name="矩形 4">
            <a:extLst>
              <a:ext uri="{FF2B5EF4-FFF2-40B4-BE49-F238E27FC236}">
                <a16:creationId xmlns:a16="http://schemas.microsoft.com/office/drawing/2014/main" id="{57E63BEC-0308-431A-916A-86BA4E5812D9}"/>
              </a:ext>
            </a:extLst>
          </p:cNvPr>
          <p:cNvSpPr/>
          <p:nvPr/>
        </p:nvSpPr>
        <p:spPr>
          <a:xfrm>
            <a:off x="1727199" y="5994178"/>
            <a:ext cx="6763657" cy="923330"/>
          </a:xfrm>
          <a:prstGeom prst="rect">
            <a:avLst/>
          </a:prstGeom>
        </p:spPr>
        <p:txBody>
          <a:bodyPr wrap="square">
            <a:spAutoFit/>
          </a:bodyPr>
          <a:lstStyle/>
          <a:p>
            <a:pPr algn="just">
              <a:spcAft>
                <a:spcPts val="0"/>
              </a:spcAft>
            </a:pPr>
            <a:r>
              <a:rPr lang="en-US" b="1" kern="100">
                <a:latin typeface="等线" panose="02010600030101010101" pitchFamily="2" charset="-122"/>
                <a:ea typeface="等线" panose="02010600030101010101" pitchFamily="2" charset="-122"/>
                <a:cs typeface="Times New Roman" panose="02020603050405020304" pitchFamily="18" charset="0"/>
              </a:rPr>
              <a:t>Num_folds=9, batch_size = 32, nb_epoch = </a:t>
            </a:r>
            <a:r>
              <a:rPr lang="en-US" altLang="zh-CN" b="1" kern="100">
                <a:latin typeface="等线" panose="02010600030101010101" pitchFamily="2" charset="-122"/>
                <a:ea typeface="等线" panose="02010600030101010101" pitchFamily="2" charset="-122"/>
                <a:cs typeface="Times New Roman" panose="02020603050405020304" pitchFamily="18" charset="0"/>
              </a:rPr>
              <a:t>4</a:t>
            </a:r>
            <a:r>
              <a:rPr lang="en-US" b="1" kern="100">
                <a:latin typeface="等线" panose="02010600030101010101" pitchFamily="2" charset="-122"/>
                <a:ea typeface="等线" panose="02010600030101010101" pitchFamily="2" charset="-122"/>
                <a:cs typeface="Times New Roman" panose="02020603050405020304" pitchFamily="18" charset="0"/>
              </a:rPr>
              <a:t>0, CNN 6 layers</a:t>
            </a:r>
          </a:p>
          <a:p>
            <a:pPr algn="just"/>
            <a:r>
              <a:rPr lang="en-US" b="1"/>
              <a:t>Log_loss train independent avg:  0.511056723889</a:t>
            </a:r>
            <a:endParaRPr lang="en-US"/>
          </a:p>
          <a:p>
            <a:pPr algn="just">
              <a:spcAft>
                <a:spcPts val="0"/>
              </a:spcAft>
            </a:pPr>
            <a:endParaRPr lang="en-US" kern="100">
              <a:latin typeface="等线" panose="02010600030101010101" pitchFamily="2" charset="-122"/>
              <a:ea typeface="等线" panose="02010600030101010101" pitchFamily="2" charset="-122"/>
              <a:cs typeface="Times New Roman" panose="02020603050405020304" pitchFamily="18" charset="0"/>
            </a:endParaRPr>
          </a:p>
        </p:txBody>
      </p:sp>
      <p:pic>
        <p:nvPicPr>
          <p:cNvPr id="1026" name="Picture 2" descr="9-1">
            <a:extLst>
              <a:ext uri="{FF2B5EF4-FFF2-40B4-BE49-F238E27FC236}">
                <a16:creationId xmlns:a16="http://schemas.microsoft.com/office/drawing/2014/main" id="{3EF06268-A4D7-4213-A810-F1713975B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333" y="1142365"/>
            <a:ext cx="4837067" cy="324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9-2">
            <a:extLst>
              <a:ext uri="{FF2B5EF4-FFF2-40B4-BE49-F238E27FC236}">
                <a16:creationId xmlns:a16="http://schemas.microsoft.com/office/drawing/2014/main" id="{203A065D-864F-4216-A8D7-630DE64F4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9400" y="1142365"/>
            <a:ext cx="4833258" cy="324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8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126780" y="963827"/>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6" name="矩形 5"/>
          <p:cNvSpPr/>
          <p:nvPr/>
        </p:nvSpPr>
        <p:spPr>
          <a:xfrm>
            <a:off x="9126780" y="1237291"/>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8" name="矩形 7"/>
          <p:cNvSpPr/>
          <p:nvPr/>
        </p:nvSpPr>
        <p:spPr>
          <a:xfrm>
            <a:off x="9126780" y="1510755"/>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13" name="矩形 12"/>
          <p:cNvSpPr/>
          <p:nvPr/>
        </p:nvSpPr>
        <p:spPr>
          <a:xfrm>
            <a:off x="9126780" y="1784219"/>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0" name="矩形 19"/>
          <p:cNvSpPr/>
          <p:nvPr/>
        </p:nvSpPr>
        <p:spPr>
          <a:xfrm>
            <a:off x="9126780" y="2059475"/>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1" name="矩形 20"/>
          <p:cNvSpPr/>
          <p:nvPr/>
        </p:nvSpPr>
        <p:spPr>
          <a:xfrm>
            <a:off x="9145830" y="2497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2" name="矩形 21"/>
          <p:cNvSpPr/>
          <p:nvPr/>
        </p:nvSpPr>
        <p:spPr>
          <a:xfrm>
            <a:off x="9145830" y="2770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3" name="矩形 22"/>
          <p:cNvSpPr/>
          <p:nvPr/>
        </p:nvSpPr>
        <p:spPr>
          <a:xfrm>
            <a:off x="9145830" y="3044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4" name="矩形 23"/>
          <p:cNvSpPr/>
          <p:nvPr/>
        </p:nvSpPr>
        <p:spPr>
          <a:xfrm>
            <a:off x="9145830" y="3317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5" name="矩形 24"/>
          <p:cNvSpPr/>
          <p:nvPr/>
        </p:nvSpPr>
        <p:spPr>
          <a:xfrm>
            <a:off x="9145830" y="3593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26" name="矩形 25"/>
          <p:cNvSpPr/>
          <p:nvPr/>
        </p:nvSpPr>
        <p:spPr>
          <a:xfrm>
            <a:off x="9145830" y="4021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7" name="矩形 26"/>
          <p:cNvSpPr/>
          <p:nvPr/>
        </p:nvSpPr>
        <p:spPr>
          <a:xfrm>
            <a:off x="9145830" y="4294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28" name="矩形 27"/>
          <p:cNvSpPr/>
          <p:nvPr/>
        </p:nvSpPr>
        <p:spPr>
          <a:xfrm>
            <a:off x="9145830" y="4568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29" name="矩形 28"/>
          <p:cNvSpPr/>
          <p:nvPr/>
        </p:nvSpPr>
        <p:spPr>
          <a:xfrm>
            <a:off x="9145830" y="4841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30" name="矩形 29"/>
          <p:cNvSpPr/>
          <p:nvPr/>
        </p:nvSpPr>
        <p:spPr>
          <a:xfrm>
            <a:off x="9145830" y="5117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31" name="矩形 30"/>
          <p:cNvSpPr/>
          <p:nvPr/>
        </p:nvSpPr>
        <p:spPr>
          <a:xfrm>
            <a:off x="9145830" y="5554877"/>
            <a:ext cx="1503120" cy="200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Flatten</a:t>
            </a:r>
            <a:endParaRPr lang="zh-CN" altLang="en-US" sz="1400" dirty="0"/>
          </a:p>
        </p:txBody>
      </p:sp>
      <p:sp>
        <p:nvSpPr>
          <p:cNvPr id="32" name="矩形 31"/>
          <p:cNvSpPr/>
          <p:nvPr/>
        </p:nvSpPr>
        <p:spPr>
          <a:xfrm>
            <a:off x="9145830" y="5828341"/>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3" name="矩形 32"/>
          <p:cNvSpPr/>
          <p:nvPr/>
        </p:nvSpPr>
        <p:spPr>
          <a:xfrm>
            <a:off x="9145830" y="6101805"/>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4" name="矩形 33"/>
          <p:cNvSpPr/>
          <p:nvPr/>
        </p:nvSpPr>
        <p:spPr>
          <a:xfrm>
            <a:off x="9145830" y="6375269"/>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36" name="燕尾形 35"/>
          <p:cNvSpPr/>
          <p:nvPr/>
        </p:nvSpPr>
        <p:spPr>
          <a:xfrm rot="5400000">
            <a:off x="9810253" y="2233521"/>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rot="5400000">
            <a:off x="9809015" y="3755262"/>
            <a:ext cx="176749"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燕尾形 37"/>
          <p:cNvSpPr/>
          <p:nvPr/>
        </p:nvSpPr>
        <p:spPr>
          <a:xfrm rot="5400000">
            <a:off x="9829303" y="5290024"/>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矩形 34">
            <a:extLst>
              <a:ext uri="{FF2B5EF4-FFF2-40B4-BE49-F238E27FC236}">
                <a16:creationId xmlns:a16="http://schemas.microsoft.com/office/drawing/2014/main" id="{FF79F94F-9289-4578-98DD-F3A21AB44315}"/>
              </a:ext>
            </a:extLst>
          </p:cNvPr>
          <p:cNvSpPr/>
          <p:nvPr/>
        </p:nvSpPr>
        <p:spPr>
          <a:xfrm>
            <a:off x="6947460" y="963827"/>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39" name="矩形 38">
            <a:extLst>
              <a:ext uri="{FF2B5EF4-FFF2-40B4-BE49-F238E27FC236}">
                <a16:creationId xmlns:a16="http://schemas.microsoft.com/office/drawing/2014/main" id="{57B42539-BCE0-4C18-8ED4-FA4222B67419}"/>
              </a:ext>
            </a:extLst>
          </p:cNvPr>
          <p:cNvSpPr/>
          <p:nvPr/>
        </p:nvSpPr>
        <p:spPr>
          <a:xfrm>
            <a:off x="6947460" y="1237291"/>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40" name="矩形 39">
            <a:extLst>
              <a:ext uri="{FF2B5EF4-FFF2-40B4-BE49-F238E27FC236}">
                <a16:creationId xmlns:a16="http://schemas.microsoft.com/office/drawing/2014/main" id="{B56042F5-8433-4008-B5B5-1639B98254E7}"/>
              </a:ext>
            </a:extLst>
          </p:cNvPr>
          <p:cNvSpPr/>
          <p:nvPr/>
        </p:nvSpPr>
        <p:spPr>
          <a:xfrm>
            <a:off x="6947460" y="1510755"/>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41" name="矩形 40">
            <a:extLst>
              <a:ext uri="{FF2B5EF4-FFF2-40B4-BE49-F238E27FC236}">
                <a16:creationId xmlns:a16="http://schemas.microsoft.com/office/drawing/2014/main" id="{F6E49F47-52A7-49A6-9A53-0B6F35842C58}"/>
              </a:ext>
            </a:extLst>
          </p:cNvPr>
          <p:cNvSpPr/>
          <p:nvPr/>
        </p:nvSpPr>
        <p:spPr>
          <a:xfrm>
            <a:off x="6947460" y="1784219"/>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42" name="矩形 41">
            <a:extLst>
              <a:ext uri="{FF2B5EF4-FFF2-40B4-BE49-F238E27FC236}">
                <a16:creationId xmlns:a16="http://schemas.microsoft.com/office/drawing/2014/main" id="{14A3893A-F677-47C6-868C-B61533AC4A60}"/>
              </a:ext>
            </a:extLst>
          </p:cNvPr>
          <p:cNvSpPr/>
          <p:nvPr/>
        </p:nvSpPr>
        <p:spPr>
          <a:xfrm>
            <a:off x="6947460" y="2059475"/>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43" name="矩形 42">
            <a:extLst>
              <a:ext uri="{FF2B5EF4-FFF2-40B4-BE49-F238E27FC236}">
                <a16:creationId xmlns:a16="http://schemas.microsoft.com/office/drawing/2014/main" id="{9B9B313F-8A29-40FE-B785-F4ABD6CCDC5D}"/>
              </a:ext>
            </a:extLst>
          </p:cNvPr>
          <p:cNvSpPr/>
          <p:nvPr/>
        </p:nvSpPr>
        <p:spPr>
          <a:xfrm>
            <a:off x="6966510" y="2497352"/>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44" name="矩形 43">
            <a:extLst>
              <a:ext uri="{FF2B5EF4-FFF2-40B4-BE49-F238E27FC236}">
                <a16:creationId xmlns:a16="http://schemas.microsoft.com/office/drawing/2014/main" id="{99201FCC-132E-4AA8-AF52-53C93DD37984}"/>
              </a:ext>
            </a:extLst>
          </p:cNvPr>
          <p:cNvSpPr/>
          <p:nvPr/>
        </p:nvSpPr>
        <p:spPr>
          <a:xfrm>
            <a:off x="6966510" y="2770816"/>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45" name="矩形 44">
            <a:extLst>
              <a:ext uri="{FF2B5EF4-FFF2-40B4-BE49-F238E27FC236}">
                <a16:creationId xmlns:a16="http://schemas.microsoft.com/office/drawing/2014/main" id="{2CC4689C-F6D9-4BDA-A166-71AC805AE4B9}"/>
              </a:ext>
            </a:extLst>
          </p:cNvPr>
          <p:cNvSpPr/>
          <p:nvPr/>
        </p:nvSpPr>
        <p:spPr>
          <a:xfrm>
            <a:off x="6966510" y="3044280"/>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46" name="矩形 45">
            <a:extLst>
              <a:ext uri="{FF2B5EF4-FFF2-40B4-BE49-F238E27FC236}">
                <a16:creationId xmlns:a16="http://schemas.microsoft.com/office/drawing/2014/main" id="{961AE3C1-D35F-45FC-95A2-976D505A98CD}"/>
              </a:ext>
            </a:extLst>
          </p:cNvPr>
          <p:cNvSpPr/>
          <p:nvPr/>
        </p:nvSpPr>
        <p:spPr>
          <a:xfrm>
            <a:off x="6966510" y="3317744"/>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47" name="矩形 46">
            <a:extLst>
              <a:ext uri="{FF2B5EF4-FFF2-40B4-BE49-F238E27FC236}">
                <a16:creationId xmlns:a16="http://schemas.microsoft.com/office/drawing/2014/main" id="{00390922-CADC-4653-A3E9-3AF1BCAEA25E}"/>
              </a:ext>
            </a:extLst>
          </p:cNvPr>
          <p:cNvSpPr/>
          <p:nvPr/>
        </p:nvSpPr>
        <p:spPr>
          <a:xfrm>
            <a:off x="6966510" y="3593000"/>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53" name="矩形 52">
            <a:extLst>
              <a:ext uri="{FF2B5EF4-FFF2-40B4-BE49-F238E27FC236}">
                <a16:creationId xmlns:a16="http://schemas.microsoft.com/office/drawing/2014/main" id="{2789B130-96B3-4353-B9A5-986A2460B81A}"/>
              </a:ext>
            </a:extLst>
          </p:cNvPr>
          <p:cNvSpPr/>
          <p:nvPr/>
        </p:nvSpPr>
        <p:spPr>
          <a:xfrm>
            <a:off x="6966510" y="4076597"/>
            <a:ext cx="1503120" cy="200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Flatten</a:t>
            </a:r>
            <a:endParaRPr lang="zh-CN" altLang="en-US" sz="1400" dirty="0"/>
          </a:p>
        </p:txBody>
      </p:sp>
      <p:sp>
        <p:nvSpPr>
          <p:cNvPr id="54" name="矩形 53">
            <a:extLst>
              <a:ext uri="{FF2B5EF4-FFF2-40B4-BE49-F238E27FC236}">
                <a16:creationId xmlns:a16="http://schemas.microsoft.com/office/drawing/2014/main" id="{CA65CBFA-BA6F-43B6-9676-417912B1D900}"/>
              </a:ext>
            </a:extLst>
          </p:cNvPr>
          <p:cNvSpPr/>
          <p:nvPr/>
        </p:nvSpPr>
        <p:spPr>
          <a:xfrm>
            <a:off x="6966510" y="4350061"/>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55" name="矩形 54">
            <a:extLst>
              <a:ext uri="{FF2B5EF4-FFF2-40B4-BE49-F238E27FC236}">
                <a16:creationId xmlns:a16="http://schemas.microsoft.com/office/drawing/2014/main" id="{25DE9D09-D786-4945-95FF-54E0B1E291E9}"/>
              </a:ext>
            </a:extLst>
          </p:cNvPr>
          <p:cNvSpPr/>
          <p:nvPr/>
        </p:nvSpPr>
        <p:spPr>
          <a:xfrm>
            <a:off x="6966510" y="4623525"/>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56" name="矩形 55">
            <a:extLst>
              <a:ext uri="{FF2B5EF4-FFF2-40B4-BE49-F238E27FC236}">
                <a16:creationId xmlns:a16="http://schemas.microsoft.com/office/drawing/2014/main" id="{5AF50660-2FE7-4777-A1ED-EB58CF4E5771}"/>
              </a:ext>
            </a:extLst>
          </p:cNvPr>
          <p:cNvSpPr/>
          <p:nvPr/>
        </p:nvSpPr>
        <p:spPr>
          <a:xfrm>
            <a:off x="6966510" y="4896989"/>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57" name="燕尾形 35">
            <a:extLst>
              <a:ext uri="{FF2B5EF4-FFF2-40B4-BE49-F238E27FC236}">
                <a16:creationId xmlns:a16="http://schemas.microsoft.com/office/drawing/2014/main" id="{FF12153F-3E9E-41B5-9AA9-D85FC89217CC}"/>
              </a:ext>
            </a:extLst>
          </p:cNvPr>
          <p:cNvSpPr/>
          <p:nvPr/>
        </p:nvSpPr>
        <p:spPr>
          <a:xfrm rot="5400000">
            <a:off x="7630933" y="2233521"/>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燕尾形 36">
            <a:extLst>
              <a:ext uri="{FF2B5EF4-FFF2-40B4-BE49-F238E27FC236}">
                <a16:creationId xmlns:a16="http://schemas.microsoft.com/office/drawing/2014/main" id="{11AF2442-B341-44E6-8D6C-03EE204F1003}"/>
              </a:ext>
            </a:extLst>
          </p:cNvPr>
          <p:cNvSpPr/>
          <p:nvPr/>
        </p:nvSpPr>
        <p:spPr>
          <a:xfrm rot="5400000">
            <a:off x="7629695" y="3755262"/>
            <a:ext cx="176749"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矩形 59">
            <a:extLst>
              <a:ext uri="{FF2B5EF4-FFF2-40B4-BE49-F238E27FC236}">
                <a16:creationId xmlns:a16="http://schemas.microsoft.com/office/drawing/2014/main" id="{CC0F28C6-B576-4710-AFC2-14830465ACE3}"/>
              </a:ext>
            </a:extLst>
          </p:cNvPr>
          <p:cNvSpPr/>
          <p:nvPr/>
        </p:nvSpPr>
        <p:spPr>
          <a:xfrm>
            <a:off x="4722420" y="994307"/>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61" name="矩形 60">
            <a:extLst>
              <a:ext uri="{FF2B5EF4-FFF2-40B4-BE49-F238E27FC236}">
                <a16:creationId xmlns:a16="http://schemas.microsoft.com/office/drawing/2014/main" id="{3CCD8ACC-97D8-462C-BD0D-F602D3488B99}"/>
              </a:ext>
            </a:extLst>
          </p:cNvPr>
          <p:cNvSpPr/>
          <p:nvPr/>
        </p:nvSpPr>
        <p:spPr>
          <a:xfrm>
            <a:off x="4722420" y="1267771"/>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62" name="矩形 61">
            <a:extLst>
              <a:ext uri="{FF2B5EF4-FFF2-40B4-BE49-F238E27FC236}">
                <a16:creationId xmlns:a16="http://schemas.microsoft.com/office/drawing/2014/main" id="{9063CA0C-2504-4CCE-8FF1-172A3412C140}"/>
              </a:ext>
            </a:extLst>
          </p:cNvPr>
          <p:cNvSpPr/>
          <p:nvPr/>
        </p:nvSpPr>
        <p:spPr>
          <a:xfrm>
            <a:off x="4722420" y="1541235"/>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ZeroPadding2D</a:t>
            </a:r>
            <a:endParaRPr lang="zh-CN" altLang="en-US" sz="1400" dirty="0"/>
          </a:p>
        </p:txBody>
      </p:sp>
      <p:sp>
        <p:nvSpPr>
          <p:cNvPr id="63" name="矩形 62">
            <a:extLst>
              <a:ext uri="{FF2B5EF4-FFF2-40B4-BE49-F238E27FC236}">
                <a16:creationId xmlns:a16="http://schemas.microsoft.com/office/drawing/2014/main" id="{4857B847-A939-4B8E-A7CC-01AECEAD3FE7}"/>
              </a:ext>
            </a:extLst>
          </p:cNvPr>
          <p:cNvSpPr/>
          <p:nvPr/>
        </p:nvSpPr>
        <p:spPr>
          <a:xfrm>
            <a:off x="4722420" y="1814699"/>
            <a:ext cx="150312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Convolution2D</a:t>
            </a:r>
            <a:endParaRPr lang="zh-CN" altLang="en-US" sz="1400" dirty="0"/>
          </a:p>
        </p:txBody>
      </p:sp>
      <p:sp>
        <p:nvSpPr>
          <p:cNvPr id="64" name="矩形 63">
            <a:extLst>
              <a:ext uri="{FF2B5EF4-FFF2-40B4-BE49-F238E27FC236}">
                <a16:creationId xmlns:a16="http://schemas.microsoft.com/office/drawing/2014/main" id="{732789DE-7916-48DA-A142-F07E1BC050E5}"/>
              </a:ext>
            </a:extLst>
          </p:cNvPr>
          <p:cNvSpPr/>
          <p:nvPr/>
        </p:nvSpPr>
        <p:spPr>
          <a:xfrm>
            <a:off x="4722420" y="2089955"/>
            <a:ext cx="1503120" cy="2000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MaxPooling2D</a:t>
            </a:r>
            <a:endParaRPr lang="zh-CN" altLang="en-US" sz="1400" dirty="0"/>
          </a:p>
        </p:txBody>
      </p:sp>
      <p:sp>
        <p:nvSpPr>
          <p:cNvPr id="75" name="矩形 74">
            <a:extLst>
              <a:ext uri="{FF2B5EF4-FFF2-40B4-BE49-F238E27FC236}">
                <a16:creationId xmlns:a16="http://schemas.microsoft.com/office/drawing/2014/main" id="{B15275E7-09E0-4E74-9803-6523BEFE1B36}"/>
              </a:ext>
            </a:extLst>
          </p:cNvPr>
          <p:cNvSpPr/>
          <p:nvPr/>
        </p:nvSpPr>
        <p:spPr>
          <a:xfrm>
            <a:off x="4741470" y="2598317"/>
            <a:ext cx="1503120" cy="2000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Flatten</a:t>
            </a:r>
            <a:endParaRPr lang="zh-CN" altLang="en-US" sz="1400" dirty="0"/>
          </a:p>
        </p:txBody>
      </p:sp>
      <p:sp>
        <p:nvSpPr>
          <p:cNvPr id="76" name="矩形 75">
            <a:extLst>
              <a:ext uri="{FF2B5EF4-FFF2-40B4-BE49-F238E27FC236}">
                <a16:creationId xmlns:a16="http://schemas.microsoft.com/office/drawing/2014/main" id="{5D132687-C8BF-459E-BE8A-A4A28D402613}"/>
              </a:ext>
            </a:extLst>
          </p:cNvPr>
          <p:cNvSpPr/>
          <p:nvPr/>
        </p:nvSpPr>
        <p:spPr>
          <a:xfrm>
            <a:off x="4741470" y="2871781"/>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77" name="矩形 76">
            <a:extLst>
              <a:ext uri="{FF2B5EF4-FFF2-40B4-BE49-F238E27FC236}">
                <a16:creationId xmlns:a16="http://schemas.microsoft.com/office/drawing/2014/main" id="{EFA4C96C-39AE-4901-90EA-C4024EE03FA4}"/>
              </a:ext>
            </a:extLst>
          </p:cNvPr>
          <p:cNvSpPr/>
          <p:nvPr/>
        </p:nvSpPr>
        <p:spPr>
          <a:xfrm>
            <a:off x="4741470" y="3145245"/>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78" name="矩形 77">
            <a:extLst>
              <a:ext uri="{FF2B5EF4-FFF2-40B4-BE49-F238E27FC236}">
                <a16:creationId xmlns:a16="http://schemas.microsoft.com/office/drawing/2014/main" id="{C6F73D7A-4876-4286-B0DE-21B4F8E2E1F5}"/>
              </a:ext>
            </a:extLst>
          </p:cNvPr>
          <p:cNvSpPr/>
          <p:nvPr/>
        </p:nvSpPr>
        <p:spPr>
          <a:xfrm>
            <a:off x="4741470" y="3418709"/>
            <a:ext cx="1503120" cy="2000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Dense</a:t>
            </a:r>
            <a:endParaRPr lang="zh-CN" altLang="en-US" sz="1400" dirty="0"/>
          </a:p>
        </p:txBody>
      </p:sp>
      <p:sp>
        <p:nvSpPr>
          <p:cNvPr id="79" name="燕尾形 35">
            <a:extLst>
              <a:ext uri="{FF2B5EF4-FFF2-40B4-BE49-F238E27FC236}">
                <a16:creationId xmlns:a16="http://schemas.microsoft.com/office/drawing/2014/main" id="{9B776D06-6704-40A3-9DA6-FB64CBF7F9E7}"/>
              </a:ext>
            </a:extLst>
          </p:cNvPr>
          <p:cNvSpPr/>
          <p:nvPr/>
        </p:nvSpPr>
        <p:spPr>
          <a:xfrm rot="5400000">
            <a:off x="5405893" y="2279241"/>
            <a:ext cx="174274" cy="290376"/>
          </a:xfrm>
          <a:prstGeom prst="chevron">
            <a:avLst>
              <a:gd name="adj" fmla="val 3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a:extLst>
              <a:ext uri="{FF2B5EF4-FFF2-40B4-BE49-F238E27FC236}">
                <a16:creationId xmlns:a16="http://schemas.microsoft.com/office/drawing/2014/main" id="{FA4CB566-6123-4A34-B70D-1128B7B70269}"/>
              </a:ext>
            </a:extLst>
          </p:cNvPr>
          <p:cNvPicPr>
            <a:picLocks noChangeAspect="1"/>
          </p:cNvPicPr>
          <p:nvPr/>
        </p:nvPicPr>
        <p:blipFill rotWithShape="1">
          <a:blip r:embed="rId2">
            <a:extLst>
              <a:ext uri="{28A0092B-C50C-407E-A947-70E740481C1C}">
                <a14:useLocalDpi xmlns:a14="http://schemas.microsoft.com/office/drawing/2010/main" val="0"/>
              </a:ext>
            </a:extLst>
          </a:blip>
          <a:srcRect l="23940" t="22374" r="18452" b="8099"/>
          <a:stretch/>
        </p:blipFill>
        <p:spPr>
          <a:xfrm>
            <a:off x="541643" y="1788572"/>
            <a:ext cx="4192939" cy="3253197"/>
          </a:xfrm>
          <a:prstGeom prst="rect">
            <a:avLst/>
          </a:prstGeom>
        </p:spPr>
      </p:pic>
      <p:sp>
        <p:nvSpPr>
          <p:cNvPr id="7" name="矩形 6">
            <a:extLst>
              <a:ext uri="{FF2B5EF4-FFF2-40B4-BE49-F238E27FC236}">
                <a16:creationId xmlns:a16="http://schemas.microsoft.com/office/drawing/2014/main" id="{73408B72-0E46-4F5D-ACB4-2F086C04E7B6}"/>
              </a:ext>
            </a:extLst>
          </p:cNvPr>
          <p:cNvSpPr/>
          <p:nvPr/>
        </p:nvSpPr>
        <p:spPr>
          <a:xfrm>
            <a:off x="4191756" y="4450073"/>
            <a:ext cx="1156086" cy="369332"/>
          </a:xfrm>
          <a:prstGeom prst="rect">
            <a:avLst/>
          </a:prstGeom>
        </p:spPr>
        <p:txBody>
          <a:bodyPr wrap="none">
            <a:spAutoFit/>
          </a:bodyPr>
          <a:lstStyle/>
          <a:p>
            <a:r>
              <a:rPr lang="en-US"/>
              <a:t>nb_epoch</a:t>
            </a:r>
          </a:p>
        </p:txBody>
      </p:sp>
      <p:sp>
        <p:nvSpPr>
          <p:cNvPr id="9" name="矩形 8">
            <a:extLst>
              <a:ext uri="{FF2B5EF4-FFF2-40B4-BE49-F238E27FC236}">
                <a16:creationId xmlns:a16="http://schemas.microsoft.com/office/drawing/2014/main" id="{A407D923-E1A9-4B7E-813C-5E1D34172371}"/>
              </a:ext>
            </a:extLst>
          </p:cNvPr>
          <p:cNvSpPr/>
          <p:nvPr/>
        </p:nvSpPr>
        <p:spPr>
          <a:xfrm>
            <a:off x="303756" y="4412398"/>
            <a:ext cx="1326004" cy="369332"/>
          </a:xfrm>
          <a:prstGeom prst="rect">
            <a:avLst/>
          </a:prstGeom>
        </p:spPr>
        <p:txBody>
          <a:bodyPr wrap="none">
            <a:spAutoFit/>
          </a:bodyPr>
          <a:lstStyle/>
          <a:p>
            <a:r>
              <a:rPr lang="en-US"/>
              <a:t>CNN_layers</a:t>
            </a:r>
          </a:p>
        </p:txBody>
      </p:sp>
      <p:sp>
        <p:nvSpPr>
          <p:cNvPr id="14" name="矩形 13">
            <a:extLst>
              <a:ext uri="{FF2B5EF4-FFF2-40B4-BE49-F238E27FC236}">
                <a16:creationId xmlns:a16="http://schemas.microsoft.com/office/drawing/2014/main" id="{29EFEBFA-6ABF-44C9-82C1-9392BB003174}"/>
              </a:ext>
            </a:extLst>
          </p:cNvPr>
          <p:cNvSpPr/>
          <p:nvPr/>
        </p:nvSpPr>
        <p:spPr>
          <a:xfrm>
            <a:off x="226812" y="1395584"/>
            <a:ext cx="1479892" cy="369332"/>
          </a:xfrm>
          <a:prstGeom prst="rect">
            <a:avLst/>
          </a:prstGeom>
        </p:spPr>
        <p:txBody>
          <a:bodyPr wrap="none">
            <a:spAutoFit/>
          </a:bodyPr>
          <a:lstStyle/>
          <a:p>
            <a:r>
              <a:rPr lang="en-US"/>
              <a:t>Log_loss_avg</a:t>
            </a:r>
          </a:p>
        </p:txBody>
      </p:sp>
    </p:spTree>
    <p:extLst>
      <p:ext uri="{BB962C8B-B14F-4D97-AF65-F5344CB8AC3E}">
        <p14:creationId xmlns:p14="http://schemas.microsoft.com/office/powerpoint/2010/main" val="3843401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0333D-DB9A-4A6B-8E2D-2BD15A95F6E7}"/>
              </a:ext>
            </a:extLst>
          </p:cNvPr>
          <p:cNvSpPr>
            <a:spLocks noGrp="1"/>
          </p:cNvSpPr>
          <p:nvPr>
            <p:ph type="title"/>
          </p:nvPr>
        </p:nvSpPr>
        <p:spPr/>
        <p:txBody>
          <a:bodyPr>
            <a:normAutofit/>
          </a:bodyPr>
          <a:lstStyle/>
          <a:p>
            <a:r>
              <a:rPr lang="zh-CN" altLang="en-US" sz="4000">
                <a:latin typeface="微软雅黑" panose="020B0503020204020204" pitchFamily="34" charset="-122"/>
                <a:ea typeface="微软雅黑" panose="020B0503020204020204" pitchFamily="34" charset="-122"/>
              </a:rPr>
              <a:t>防止过拟合</a:t>
            </a:r>
            <a:endParaRPr lang="en-US" sz="400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94EA90C8-2E84-4243-A7F2-4AF571642CA2}"/>
              </a:ext>
            </a:extLst>
          </p:cNvPr>
          <p:cNvSpPr>
            <a:spLocks noGrp="1"/>
          </p:cNvSpPr>
          <p:nvPr>
            <p:ph idx="1"/>
          </p:nvPr>
        </p:nvSpPr>
        <p:spPr/>
        <p:txBody>
          <a:bodyPr/>
          <a:lstStyle/>
          <a:p>
            <a:r>
              <a:rPr lang="en-US" altLang="zh-CN"/>
              <a:t>Dropout</a:t>
            </a:r>
            <a:r>
              <a:rPr lang="zh-CN" altLang="en-US"/>
              <a:t>（</a:t>
            </a:r>
            <a:r>
              <a:rPr lang="en-US" altLang="zh-CN"/>
              <a:t>0.25  0.5</a:t>
            </a:r>
            <a:r>
              <a:rPr lang="zh-CN" altLang="en-US"/>
              <a:t>）</a:t>
            </a:r>
            <a:endParaRPr lang="en-US" altLang="zh-CN"/>
          </a:p>
          <a:p>
            <a:r>
              <a:rPr lang="en-US" altLang="zh-CN"/>
              <a:t>Dropout</a:t>
            </a:r>
            <a:r>
              <a:rPr lang="zh-CN" altLang="en-US"/>
              <a:t>技术在训练期间选择性地剪掉某些神经元，避免模型过度拟合。做法：在训练时，</a:t>
            </a:r>
            <a:r>
              <a:rPr lang="en-US" altLang="zh-CN"/>
              <a:t>FP</a:t>
            </a:r>
            <a:r>
              <a:rPr lang="zh-CN" altLang="en-US"/>
              <a:t>中随机将</a:t>
            </a:r>
            <a:r>
              <a:rPr lang="en-US" altLang="zh-CN"/>
              <a:t>Hidden layer </a:t>
            </a:r>
            <a:r>
              <a:rPr lang="zh-CN" altLang="en-US"/>
              <a:t>中的节点输出值按照比例随机设置为</a:t>
            </a:r>
            <a:r>
              <a:rPr lang="en-US" altLang="zh-CN"/>
              <a:t>0</a:t>
            </a:r>
            <a:r>
              <a:rPr lang="zh-CN" altLang="en-US"/>
              <a:t>，同时</a:t>
            </a:r>
            <a:r>
              <a:rPr lang="en-US" altLang="zh-CN"/>
              <a:t>BP</a:t>
            </a:r>
            <a:r>
              <a:rPr lang="zh-CN" altLang="en-US"/>
              <a:t>过程中相对应的被置为</a:t>
            </a:r>
            <a:r>
              <a:rPr lang="en-US" altLang="zh-CN"/>
              <a:t>0</a:t>
            </a:r>
            <a:r>
              <a:rPr lang="zh-CN" altLang="en-US"/>
              <a:t>的</a:t>
            </a:r>
            <a:r>
              <a:rPr lang="en-US" altLang="zh-CN"/>
              <a:t>Hidden layer </a:t>
            </a:r>
            <a:r>
              <a:rPr lang="zh-CN" altLang="en-US"/>
              <a:t>节点的误差也为</a:t>
            </a:r>
            <a:r>
              <a:rPr lang="en-US" altLang="zh-CN"/>
              <a:t>0</a:t>
            </a:r>
            <a:r>
              <a:rPr lang="zh-CN" altLang="en-US"/>
              <a:t>，稀疏化。这样会使得神经元不得不去学习一些更加具备鲁棒性以及更加抽象的</a:t>
            </a:r>
            <a:r>
              <a:rPr lang="en-US" altLang="zh-CN"/>
              <a:t>features.</a:t>
            </a:r>
          </a:p>
          <a:p>
            <a:endParaRPr lang="en-US" altLang="zh-CN"/>
          </a:p>
          <a:p>
            <a:r>
              <a:rPr lang="zh-CN" altLang="en-US"/>
              <a:t>交叉验证（</a:t>
            </a:r>
            <a:r>
              <a:rPr lang="en-US" altLang="zh-CN"/>
              <a:t>35 40</a:t>
            </a:r>
            <a:r>
              <a:rPr lang="zh-CN" altLang="en-US"/>
              <a:t>）</a:t>
            </a:r>
            <a:endParaRPr lang="en-US" altLang="zh-CN"/>
          </a:p>
          <a:p>
            <a:endParaRPr lang="en-US" altLang="zh-CN"/>
          </a:p>
          <a:p>
            <a:endParaRPr lang="en-US"/>
          </a:p>
        </p:txBody>
      </p:sp>
    </p:spTree>
    <p:extLst>
      <p:ext uri="{BB962C8B-B14F-4D97-AF65-F5344CB8AC3E}">
        <p14:creationId xmlns:p14="http://schemas.microsoft.com/office/powerpoint/2010/main" val="134092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9778"/>
            <a:ext cx="6930081" cy="804049"/>
          </a:xfrm>
        </p:spPr>
        <p:txBody>
          <a:bodyPr/>
          <a:lstStyle/>
          <a:p>
            <a:r>
              <a:rPr lang="zh-CN" altLang="en-US" sz="4000" dirty="0">
                <a:latin typeface="微软雅黑" panose="020B0503020204020204" pitchFamily="34" charset="-122"/>
                <a:ea typeface="微软雅黑" panose="020B0503020204020204" pitchFamily="34" charset="-122"/>
              </a:rPr>
              <a:t>我们的尝试</a:t>
            </a:r>
          </a:p>
        </p:txBody>
      </p:sp>
      <p:cxnSp>
        <p:nvCxnSpPr>
          <p:cNvPr id="5" name="直接连接符 4">
            <a:extLst>
              <a:ext uri="{FF2B5EF4-FFF2-40B4-BE49-F238E27FC236}">
                <a16:creationId xmlns:a16="http://schemas.microsoft.com/office/drawing/2014/main" id="{93478558-C3CF-4236-8FFE-97F483BDE2A7}"/>
              </a:ext>
            </a:extLst>
          </p:cNvPr>
          <p:cNvCxnSpPr/>
          <p:nvPr/>
        </p:nvCxnSpPr>
        <p:spPr>
          <a:xfrm>
            <a:off x="3743330" y="1076156"/>
            <a:ext cx="0" cy="529607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直接连接符 5">
            <a:extLst>
              <a:ext uri="{FF2B5EF4-FFF2-40B4-BE49-F238E27FC236}">
                <a16:creationId xmlns:a16="http://schemas.microsoft.com/office/drawing/2014/main" id="{6CC76364-1D6B-4451-88D9-74DAB64B3DA1}"/>
              </a:ext>
            </a:extLst>
          </p:cNvPr>
          <p:cNvCxnSpPr/>
          <p:nvPr/>
        </p:nvCxnSpPr>
        <p:spPr>
          <a:xfrm>
            <a:off x="6281742" y="1028532"/>
            <a:ext cx="0" cy="529607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直接连接符 6">
            <a:extLst>
              <a:ext uri="{FF2B5EF4-FFF2-40B4-BE49-F238E27FC236}">
                <a16:creationId xmlns:a16="http://schemas.microsoft.com/office/drawing/2014/main" id="{A8C61340-31CC-4DC7-A2AB-35F167744F94}"/>
              </a:ext>
            </a:extLst>
          </p:cNvPr>
          <p:cNvCxnSpPr/>
          <p:nvPr/>
        </p:nvCxnSpPr>
        <p:spPr>
          <a:xfrm>
            <a:off x="8877312" y="1001512"/>
            <a:ext cx="0" cy="529607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矩形: 圆角 7">
            <a:extLst>
              <a:ext uri="{FF2B5EF4-FFF2-40B4-BE49-F238E27FC236}">
                <a16:creationId xmlns:a16="http://schemas.microsoft.com/office/drawing/2014/main" id="{E51A4BA7-B5AB-4622-A1D1-CEC5F963A997}"/>
              </a:ext>
            </a:extLst>
          </p:cNvPr>
          <p:cNvSpPr/>
          <p:nvPr/>
        </p:nvSpPr>
        <p:spPr>
          <a:xfrm>
            <a:off x="4244747" y="3033787"/>
            <a:ext cx="1592735" cy="742950"/>
          </a:xfrm>
          <a:prstGeom prst="roundRect">
            <a:avLst/>
          </a:prstGeom>
          <a:solidFill>
            <a:srgbClr val="92D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PIL</a:t>
            </a:r>
          </a:p>
        </p:txBody>
      </p:sp>
      <p:sp>
        <p:nvSpPr>
          <p:cNvPr id="9" name="矩形: 圆角 8">
            <a:extLst>
              <a:ext uri="{FF2B5EF4-FFF2-40B4-BE49-F238E27FC236}">
                <a16:creationId xmlns:a16="http://schemas.microsoft.com/office/drawing/2014/main" id="{FBECFFD2-D7E6-4CD3-9E33-06F96B143614}"/>
              </a:ext>
            </a:extLst>
          </p:cNvPr>
          <p:cNvSpPr/>
          <p:nvPr/>
        </p:nvSpPr>
        <p:spPr>
          <a:xfrm>
            <a:off x="4244747" y="1186115"/>
            <a:ext cx="1592735"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Y</a:t>
            </a:r>
            <a:r>
              <a:rPr lang="en-US" altLang="zh-CN" sz="2000" b="1"/>
              <a:t>olo</a:t>
            </a:r>
            <a:endParaRPr lang="en-US" sz="2000" b="1"/>
          </a:p>
        </p:txBody>
      </p:sp>
      <p:sp>
        <p:nvSpPr>
          <p:cNvPr id="10" name="矩形: 圆角 9">
            <a:extLst>
              <a:ext uri="{FF2B5EF4-FFF2-40B4-BE49-F238E27FC236}">
                <a16:creationId xmlns:a16="http://schemas.microsoft.com/office/drawing/2014/main" id="{41B07A39-D881-41D6-B4DA-D823C4BDF8DE}"/>
              </a:ext>
            </a:extLst>
          </p:cNvPr>
          <p:cNvSpPr/>
          <p:nvPr/>
        </p:nvSpPr>
        <p:spPr>
          <a:xfrm>
            <a:off x="4244747" y="2083080"/>
            <a:ext cx="1592735"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OpenCV</a:t>
            </a:r>
          </a:p>
        </p:txBody>
      </p:sp>
      <p:sp>
        <p:nvSpPr>
          <p:cNvPr id="11" name="矩形: 圆角 10">
            <a:extLst>
              <a:ext uri="{FF2B5EF4-FFF2-40B4-BE49-F238E27FC236}">
                <a16:creationId xmlns:a16="http://schemas.microsoft.com/office/drawing/2014/main" id="{1DA05676-62D0-4804-A120-601DC1D4938B}"/>
              </a:ext>
            </a:extLst>
          </p:cNvPr>
          <p:cNvSpPr/>
          <p:nvPr/>
        </p:nvSpPr>
        <p:spPr>
          <a:xfrm>
            <a:off x="1876271" y="3913139"/>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PIL</a:t>
            </a:r>
          </a:p>
        </p:txBody>
      </p:sp>
      <p:sp>
        <p:nvSpPr>
          <p:cNvPr id="12" name="矩形: 圆角 11">
            <a:extLst>
              <a:ext uri="{FF2B5EF4-FFF2-40B4-BE49-F238E27FC236}">
                <a16:creationId xmlns:a16="http://schemas.microsoft.com/office/drawing/2014/main" id="{057F81FB-3961-41C1-9BF3-8FE722FA58A8}"/>
              </a:ext>
            </a:extLst>
          </p:cNvPr>
          <p:cNvSpPr/>
          <p:nvPr/>
        </p:nvSpPr>
        <p:spPr>
          <a:xfrm>
            <a:off x="4244747" y="3913139"/>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Skimage</a:t>
            </a:r>
          </a:p>
        </p:txBody>
      </p:sp>
      <p:sp>
        <p:nvSpPr>
          <p:cNvPr id="14" name="矩形: 圆角 13">
            <a:extLst>
              <a:ext uri="{FF2B5EF4-FFF2-40B4-BE49-F238E27FC236}">
                <a16:creationId xmlns:a16="http://schemas.microsoft.com/office/drawing/2014/main" id="{6D8E4C26-98C3-4AC1-9F7F-9DCA9C1ABE8C}"/>
              </a:ext>
            </a:extLst>
          </p:cNvPr>
          <p:cNvSpPr/>
          <p:nvPr/>
        </p:nvSpPr>
        <p:spPr>
          <a:xfrm>
            <a:off x="4244747" y="4854176"/>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Scipy</a:t>
            </a:r>
          </a:p>
        </p:txBody>
      </p:sp>
      <p:sp>
        <p:nvSpPr>
          <p:cNvPr id="15" name="矩形 14">
            <a:extLst>
              <a:ext uri="{FF2B5EF4-FFF2-40B4-BE49-F238E27FC236}">
                <a16:creationId xmlns:a16="http://schemas.microsoft.com/office/drawing/2014/main" id="{6A809F69-78EF-45ED-AC14-2F5D19D771A0}"/>
              </a:ext>
            </a:extLst>
          </p:cNvPr>
          <p:cNvSpPr/>
          <p:nvPr/>
        </p:nvSpPr>
        <p:spPr>
          <a:xfrm>
            <a:off x="1876271" y="5909861"/>
            <a:ext cx="1723549" cy="461665"/>
          </a:xfrm>
          <a:prstGeom prst="rect">
            <a:avLst/>
          </a:prstGeom>
        </p:spPr>
        <p:txBody>
          <a:bodyPr wrap="none">
            <a:spAutoFit/>
          </a:bodyPr>
          <a:lstStyle/>
          <a:p>
            <a:r>
              <a:rPr lang="zh-CN" altLang="en-US" sz="2400" b="1">
                <a:solidFill>
                  <a:srgbClr val="00B0F0"/>
                </a:solidFill>
              </a:rPr>
              <a:t>图像预处理</a:t>
            </a:r>
            <a:endParaRPr lang="zh-CN" altLang="en-US" sz="2400" b="1" dirty="0">
              <a:solidFill>
                <a:srgbClr val="00B0F0"/>
              </a:solidFill>
            </a:endParaRPr>
          </a:p>
        </p:txBody>
      </p:sp>
      <p:sp>
        <p:nvSpPr>
          <p:cNvPr id="16" name="矩形 15">
            <a:extLst>
              <a:ext uri="{FF2B5EF4-FFF2-40B4-BE49-F238E27FC236}">
                <a16:creationId xmlns:a16="http://schemas.microsoft.com/office/drawing/2014/main" id="{9A1F47E5-D0E6-4701-BBD1-9FD5B0A19F2C}"/>
              </a:ext>
            </a:extLst>
          </p:cNvPr>
          <p:cNvSpPr/>
          <p:nvPr/>
        </p:nvSpPr>
        <p:spPr>
          <a:xfrm>
            <a:off x="4330957" y="5918984"/>
            <a:ext cx="1415772" cy="461665"/>
          </a:xfrm>
          <a:prstGeom prst="rect">
            <a:avLst/>
          </a:prstGeom>
        </p:spPr>
        <p:txBody>
          <a:bodyPr wrap="none">
            <a:spAutoFit/>
          </a:bodyPr>
          <a:lstStyle/>
          <a:p>
            <a:r>
              <a:rPr lang="zh-CN" altLang="en-US" sz="2400" b="1">
                <a:solidFill>
                  <a:srgbClr val="00B0F0"/>
                </a:solidFill>
              </a:rPr>
              <a:t>目标检测</a:t>
            </a:r>
            <a:endParaRPr lang="zh-CN" altLang="en-US" sz="2400" b="1" dirty="0">
              <a:solidFill>
                <a:srgbClr val="00B0F0"/>
              </a:solidFill>
            </a:endParaRPr>
          </a:p>
        </p:txBody>
      </p:sp>
      <p:sp>
        <p:nvSpPr>
          <p:cNvPr id="17" name="矩形 16">
            <a:extLst>
              <a:ext uri="{FF2B5EF4-FFF2-40B4-BE49-F238E27FC236}">
                <a16:creationId xmlns:a16="http://schemas.microsoft.com/office/drawing/2014/main" id="{5CB4D63A-46FA-4D35-ACC4-E5907B871985}"/>
              </a:ext>
            </a:extLst>
          </p:cNvPr>
          <p:cNvSpPr/>
          <p:nvPr/>
        </p:nvSpPr>
        <p:spPr>
          <a:xfrm>
            <a:off x="6795846" y="5909862"/>
            <a:ext cx="1723549" cy="461665"/>
          </a:xfrm>
          <a:prstGeom prst="rect">
            <a:avLst/>
          </a:prstGeom>
        </p:spPr>
        <p:txBody>
          <a:bodyPr wrap="none">
            <a:spAutoFit/>
          </a:bodyPr>
          <a:lstStyle/>
          <a:p>
            <a:r>
              <a:rPr lang="zh-CN" altLang="en-US" sz="2400" b="1">
                <a:solidFill>
                  <a:srgbClr val="00B0F0"/>
                </a:solidFill>
              </a:rPr>
              <a:t>识别与分类</a:t>
            </a:r>
            <a:endParaRPr lang="zh-CN" altLang="en-US" sz="2400" b="1" dirty="0">
              <a:solidFill>
                <a:srgbClr val="00B0F0"/>
              </a:solidFill>
            </a:endParaRPr>
          </a:p>
        </p:txBody>
      </p:sp>
      <p:sp>
        <p:nvSpPr>
          <p:cNvPr id="18" name="矩形 17">
            <a:extLst>
              <a:ext uri="{FF2B5EF4-FFF2-40B4-BE49-F238E27FC236}">
                <a16:creationId xmlns:a16="http://schemas.microsoft.com/office/drawing/2014/main" id="{664B6F12-DA2B-4AD9-BCD3-E093843EF86A}"/>
              </a:ext>
            </a:extLst>
          </p:cNvPr>
          <p:cNvSpPr/>
          <p:nvPr/>
        </p:nvSpPr>
        <p:spPr>
          <a:xfrm>
            <a:off x="9668734" y="5891492"/>
            <a:ext cx="1446230" cy="461665"/>
          </a:xfrm>
          <a:prstGeom prst="rect">
            <a:avLst/>
          </a:prstGeom>
        </p:spPr>
        <p:txBody>
          <a:bodyPr wrap="none">
            <a:spAutoFit/>
          </a:bodyPr>
          <a:lstStyle/>
          <a:p>
            <a:pPr algn="r"/>
            <a:r>
              <a:rPr lang="en-US" altLang="zh-CN" sz="2400" b="1">
                <a:solidFill>
                  <a:srgbClr val="00B0F0"/>
                </a:solidFill>
                <a:latin typeface="+mj-lt"/>
              </a:rPr>
              <a:t>Web</a:t>
            </a:r>
            <a:r>
              <a:rPr lang="zh-CN" altLang="en-US" sz="2400" b="1">
                <a:solidFill>
                  <a:srgbClr val="00B0F0"/>
                </a:solidFill>
                <a:latin typeface="+mj-lt"/>
              </a:rPr>
              <a:t>展示</a:t>
            </a:r>
            <a:endParaRPr lang="zh-CN" altLang="en-US" sz="2400" b="1" dirty="0">
              <a:solidFill>
                <a:srgbClr val="00B0F0"/>
              </a:solidFill>
              <a:latin typeface="+mj-lt"/>
            </a:endParaRPr>
          </a:p>
        </p:txBody>
      </p:sp>
      <p:sp>
        <p:nvSpPr>
          <p:cNvPr id="21" name="矩形: 圆角 20">
            <a:extLst>
              <a:ext uri="{FF2B5EF4-FFF2-40B4-BE49-F238E27FC236}">
                <a16:creationId xmlns:a16="http://schemas.microsoft.com/office/drawing/2014/main" id="{B85A70A3-1790-419D-AD85-CE0E7CB24CC2}"/>
              </a:ext>
            </a:extLst>
          </p:cNvPr>
          <p:cNvSpPr/>
          <p:nvPr/>
        </p:nvSpPr>
        <p:spPr>
          <a:xfrm>
            <a:off x="6726003" y="1186115"/>
            <a:ext cx="1592735"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Caffe</a:t>
            </a:r>
          </a:p>
        </p:txBody>
      </p:sp>
      <p:sp>
        <p:nvSpPr>
          <p:cNvPr id="22" name="矩形: 圆角 21">
            <a:extLst>
              <a:ext uri="{FF2B5EF4-FFF2-40B4-BE49-F238E27FC236}">
                <a16:creationId xmlns:a16="http://schemas.microsoft.com/office/drawing/2014/main" id="{DA1054D2-A922-4835-804A-0A409124F715}"/>
              </a:ext>
            </a:extLst>
          </p:cNvPr>
          <p:cNvSpPr/>
          <p:nvPr/>
        </p:nvSpPr>
        <p:spPr>
          <a:xfrm>
            <a:off x="6726003" y="2095123"/>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Theano</a:t>
            </a:r>
          </a:p>
        </p:txBody>
      </p:sp>
      <p:sp>
        <p:nvSpPr>
          <p:cNvPr id="23" name="矩形: 圆角 22">
            <a:extLst>
              <a:ext uri="{FF2B5EF4-FFF2-40B4-BE49-F238E27FC236}">
                <a16:creationId xmlns:a16="http://schemas.microsoft.com/office/drawing/2014/main" id="{7B849807-F249-443E-A015-2FD7593A31DC}"/>
              </a:ext>
            </a:extLst>
          </p:cNvPr>
          <p:cNvSpPr/>
          <p:nvPr/>
        </p:nvSpPr>
        <p:spPr>
          <a:xfrm>
            <a:off x="6740293" y="3004131"/>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Tensorflow</a:t>
            </a:r>
          </a:p>
        </p:txBody>
      </p:sp>
      <p:sp>
        <p:nvSpPr>
          <p:cNvPr id="24" name="矩形: 圆角 23">
            <a:extLst>
              <a:ext uri="{FF2B5EF4-FFF2-40B4-BE49-F238E27FC236}">
                <a16:creationId xmlns:a16="http://schemas.microsoft.com/office/drawing/2014/main" id="{1E3F33BB-1C59-4FAB-AB3E-B158934D4B50}"/>
              </a:ext>
            </a:extLst>
          </p:cNvPr>
          <p:cNvSpPr/>
          <p:nvPr/>
        </p:nvSpPr>
        <p:spPr>
          <a:xfrm>
            <a:off x="6726003" y="3913139"/>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Scikit-learn</a:t>
            </a:r>
          </a:p>
        </p:txBody>
      </p:sp>
      <p:sp>
        <p:nvSpPr>
          <p:cNvPr id="26" name="矩形: 圆角 25">
            <a:extLst>
              <a:ext uri="{FF2B5EF4-FFF2-40B4-BE49-F238E27FC236}">
                <a16:creationId xmlns:a16="http://schemas.microsoft.com/office/drawing/2014/main" id="{82429544-0031-4FB2-8C9C-9DA33F945CD6}"/>
              </a:ext>
            </a:extLst>
          </p:cNvPr>
          <p:cNvSpPr/>
          <p:nvPr/>
        </p:nvSpPr>
        <p:spPr>
          <a:xfrm>
            <a:off x="6726002" y="4854176"/>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t>Keras</a:t>
            </a:r>
            <a:endParaRPr lang="en-US" sz="2000" b="1"/>
          </a:p>
        </p:txBody>
      </p:sp>
      <p:sp>
        <p:nvSpPr>
          <p:cNvPr id="27" name="矩形: 圆角 26">
            <a:extLst>
              <a:ext uri="{FF2B5EF4-FFF2-40B4-BE49-F238E27FC236}">
                <a16:creationId xmlns:a16="http://schemas.microsoft.com/office/drawing/2014/main" id="{41ACC12C-6D5C-4C99-BB7F-B9294846243F}"/>
              </a:ext>
            </a:extLst>
          </p:cNvPr>
          <p:cNvSpPr/>
          <p:nvPr/>
        </p:nvSpPr>
        <p:spPr>
          <a:xfrm>
            <a:off x="9407309" y="4854176"/>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ym typeface="Wingdings" panose="05000000000000000000" pitchFamily="2" charset="2"/>
              </a:rPr>
              <a:t>Amcharts</a:t>
            </a:r>
            <a:endParaRPr lang="en-US" sz="2000" b="1"/>
          </a:p>
        </p:txBody>
      </p:sp>
      <p:sp>
        <p:nvSpPr>
          <p:cNvPr id="29" name="矩形: 圆角 28">
            <a:extLst>
              <a:ext uri="{FF2B5EF4-FFF2-40B4-BE49-F238E27FC236}">
                <a16:creationId xmlns:a16="http://schemas.microsoft.com/office/drawing/2014/main" id="{EC4F93A7-4DD3-402A-AF65-3768BE622AD4}"/>
              </a:ext>
            </a:extLst>
          </p:cNvPr>
          <p:cNvSpPr/>
          <p:nvPr/>
        </p:nvSpPr>
        <p:spPr>
          <a:xfrm>
            <a:off x="9407310" y="3033787"/>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ym typeface="Wingdings" panose="05000000000000000000" pitchFamily="2" charset="2"/>
              </a:rPr>
              <a:t>Angularjs</a:t>
            </a:r>
            <a:endParaRPr lang="en-US" sz="2000" b="1"/>
          </a:p>
        </p:txBody>
      </p:sp>
      <p:sp>
        <p:nvSpPr>
          <p:cNvPr id="30" name="矩形: 圆角 29">
            <a:extLst>
              <a:ext uri="{FF2B5EF4-FFF2-40B4-BE49-F238E27FC236}">
                <a16:creationId xmlns:a16="http://schemas.microsoft.com/office/drawing/2014/main" id="{6347A6CA-5241-48B2-846A-36F0654CD50B}"/>
              </a:ext>
            </a:extLst>
          </p:cNvPr>
          <p:cNvSpPr/>
          <p:nvPr/>
        </p:nvSpPr>
        <p:spPr>
          <a:xfrm>
            <a:off x="9407309" y="3913139"/>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ym typeface="Wingdings" panose="05000000000000000000" pitchFamily="2" charset="2"/>
              </a:rPr>
              <a:t>Jquery</a:t>
            </a:r>
            <a:endParaRPr lang="en-US" sz="2000" b="1"/>
          </a:p>
        </p:txBody>
      </p:sp>
      <p:sp>
        <p:nvSpPr>
          <p:cNvPr id="31" name="矩形: 圆角 30">
            <a:extLst>
              <a:ext uri="{FF2B5EF4-FFF2-40B4-BE49-F238E27FC236}">
                <a16:creationId xmlns:a16="http://schemas.microsoft.com/office/drawing/2014/main" id="{F155AC53-4C9D-467C-80C4-A598C9082734}"/>
              </a:ext>
            </a:extLst>
          </p:cNvPr>
          <p:cNvSpPr/>
          <p:nvPr/>
        </p:nvSpPr>
        <p:spPr>
          <a:xfrm>
            <a:off x="9407308" y="1186115"/>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ym typeface="Wingdings" panose="05000000000000000000" pitchFamily="2" charset="2"/>
              </a:rPr>
              <a:t>Django</a:t>
            </a:r>
            <a:endParaRPr lang="en-US" sz="2000" b="1"/>
          </a:p>
        </p:txBody>
      </p:sp>
      <p:sp>
        <p:nvSpPr>
          <p:cNvPr id="32" name="矩形: 圆角 31">
            <a:extLst>
              <a:ext uri="{FF2B5EF4-FFF2-40B4-BE49-F238E27FC236}">
                <a16:creationId xmlns:a16="http://schemas.microsoft.com/office/drawing/2014/main" id="{DC37C973-79AF-44C2-8B44-7E43152B411A}"/>
              </a:ext>
            </a:extLst>
          </p:cNvPr>
          <p:cNvSpPr/>
          <p:nvPr/>
        </p:nvSpPr>
        <p:spPr>
          <a:xfrm>
            <a:off x="9407310" y="2088220"/>
            <a:ext cx="1592735" cy="74295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ym typeface="Wingdings" panose="05000000000000000000" pitchFamily="2" charset="2"/>
              </a:rPr>
              <a:t>Bootstrap</a:t>
            </a:r>
            <a:endParaRPr lang="en-US" sz="2000" b="1"/>
          </a:p>
        </p:txBody>
      </p:sp>
    </p:spTree>
    <p:extLst>
      <p:ext uri="{BB962C8B-B14F-4D97-AF65-F5344CB8AC3E}">
        <p14:creationId xmlns:p14="http://schemas.microsoft.com/office/powerpoint/2010/main" val="29725563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21739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FIVE</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461857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芙蓉如面只为君</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en-US" altLang="zh-CN" sz="4000" b="1" spc="600" dirty="0">
                <a:latin typeface="+mj-ea"/>
                <a:ea typeface="+mj-ea"/>
                <a:cs typeface="Arial" pitchFamily="34" charset="0"/>
              </a:rPr>
              <a:t>DjangoWeb</a:t>
            </a:r>
            <a:r>
              <a:rPr lang="zh-CN" altLang="en-US" sz="4000" b="1" spc="600" dirty="0">
                <a:latin typeface="+mj-ea"/>
                <a:ea typeface="+mj-ea"/>
                <a:cs typeface="Arial" pitchFamily="34" charset="0"/>
              </a:rPr>
              <a:t>展示</a:t>
            </a:r>
          </a:p>
          <a:p>
            <a:endParaRPr lang="zh-CN" altLang="en-US" sz="4000" b="1" spc="600" dirty="0">
              <a:latin typeface="+mj-ea"/>
              <a:ea typeface="+mj-ea"/>
              <a:cs typeface="Arial" pitchFamily="34" charset="0"/>
            </a:endParaRPr>
          </a:p>
        </p:txBody>
      </p:sp>
      <p:sp>
        <p:nvSpPr>
          <p:cNvPr id="7" name="文本框 21"/>
          <p:cNvSpPr txBox="1">
            <a:spLocks noChangeArrowheads="1"/>
          </p:cNvSpPr>
          <p:nvPr/>
        </p:nvSpPr>
        <p:spPr bwMode="auto">
          <a:xfrm>
            <a:off x="2115144" y="1968264"/>
            <a:ext cx="1500732"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5</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35820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838200" y="1044474"/>
            <a:ext cx="10515600" cy="5031905"/>
          </a:xfrm>
        </p:spPr>
        <p:txBody>
          <a:bodyPr/>
          <a:lstStyle/>
          <a:p>
            <a:r>
              <a:rPr lang="zh-CN" altLang="en-US" dirty="0"/>
              <a:t>为什么选择</a:t>
            </a:r>
            <a:r>
              <a:rPr lang="en-US" altLang="zh-CN" dirty="0"/>
              <a:t>Django</a:t>
            </a:r>
            <a:r>
              <a:rPr lang="zh-CN" altLang="en-US" dirty="0"/>
              <a:t>？</a:t>
            </a:r>
            <a:endParaRPr lang="en-US" altLang="zh-CN" dirty="0"/>
          </a:p>
          <a:p>
            <a:pPr marL="0" indent="0">
              <a:buNone/>
            </a:pPr>
            <a:r>
              <a:rPr lang="en-US" altLang="zh-CN" dirty="0"/>
              <a:t>    Django</a:t>
            </a:r>
            <a:r>
              <a:rPr lang="zh-CN" altLang="en-US" dirty="0"/>
              <a:t>是基于</a:t>
            </a:r>
            <a:r>
              <a:rPr lang="en-US" altLang="zh-CN" dirty="0"/>
              <a:t>python</a:t>
            </a:r>
            <a:r>
              <a:rPr lang="zh-CN" altLang="en-US" dirty="0"/>
              <a:t>的</a:t>
            </a:r>
            <a:r>
              <a:rPr lang="en-US" altLang="zh-CN" dirty="0"/>
              <a:t>web</a:t>
            </a:r>
            <a:r>
              <a:rPr lang="zh-CN" altLang="en-US" dirty="0"/>
              <a:t>框架，我们的所有的代码都是使用</a:t>
            </a:r>
            <a:r>
              <a:rPr lang="en-US" altLang="zh-CN" dirty="0"/>
              <a:t>python</a:t>
            </a:r>
            <a:r>
              <a:rPr lang="zh-CN" altLang="en-US" dirty="0"/>
              <a:t>写的。</a:t>
            </a:r>
            <a:endParaRPr lang="en-US" altLang="zh-CN" dirty="0"/>
          </a:p>
          <a:p>
            <a:pPr marL="0" indent="0">
              <a:buNone/>
            </a:pPr>
            <a:endParaRPr lang="en-US" altLang="zh-CN" dirty="0"/>
          </a:p>
          <a:p>
            <a:r>
              <a:rPr lang="zh-CN" altLang="en-US" dirty="0"/>
              <a:t>主要思路：</a:t>
            </a:r>
            <a:endParaRPr lang="en-US" altLang="zh-CN" dirty="0"/>
          </a:p>
          <a:p>
            <a:pPr marL="0" indent="0">
              <a:buNone/>
            </a:pPr>
            <a:r>
              <a:rPr lang="en-US" altLang="zh-CN" dirty="0"/>
              <a:t>    </a:t>
            </a:r>
            <a:r>
              <a:rPr lang="zh-CN" altLang="en-US" dirty="0"/>
              <a:t>图片上传客户端到服务器</a:t>
            </a:r>
            <a:r>
              <a:rPr lang="en-US" altLang="zh-CN" dirty="0">
                <a:sym typeface="Wingdings" panose="05000000000000000000" pitchFamily="2" charset="2"/>
              </a:rPr>
              <a:t></a:t>
            </a:r>
            <a:r>
              <a:rPr lang="zh-CN" altLang="en-US" dirty="0">
                <a:sym typeface="Wingdings" panose="05000000000000000000" pitchFamily="2" charset="2"/>
              </a:rPr>
              <a:t>服务器端（加载九个模型 ）进行预测</a:t>
            </a:r>
            <a:r>
              <a:rPr lang="en-US" altLang="zh-CN" dirty="0">
                <a:sym typeface="Wingdings" panose="05000000000000000000" pitchFamily="2" charset="2"/>
              </a:rPr>
              <a:t></a:t>
            </a:r>
            <a:r>
              <a:rPr lang="zh-CN" altLang="en-US" dirty="0">
                <a:sym typeface="Wingdings" panose="05000000000000000000" pitchFamily="2" charset="2"/>
              </a:rPr>
              <a:t>向客户端返回预测结果</a:t>
            </a:r>
            <a:r>
              <a:rPr lang="en-US" altLang="zh-CN" dirty="0">
                <a:sym typeface="Wingdings" panose="05000000000000000000" pitchFamily="2" charset="2"/>
              </a:rPr>
              <a:t></a:t>
            </a:r>
            <a:r>
              <a:rPr lang="zh-CN" altLang="en-US" dirty="0">
                <a:sym typeface="Wingdings" panose="05000000000000000000" pitchFamily="2" charset="2"/>
              </a:rPr>
              <a:t>客户端展示；</a:t>
            </a:r>
            <a:endParaRPr lang="en-US" altLang="zh-CN" dirty="0">
              <a:sym typeface="Wingdings" panose="05000000000000000000" pitchFamily="2" charset="2"/>
            </a:endParaRPr>
          </a:p>
          <a:p>
            <a:pPr marL="0" indent="0">
              <a:buNone/>
            </a:pPr>
            <a:endParaRPr lang="en-US" altLang="zh-CN" dirty="0">
              <a:sym typeface="Wingdings" panose="05000000000000000000" pitchFamily="2" charset="2"/>
            </a:endParaRPr>
          </a:p>
          <a:p>
            <a:r>
              <a:rPr lang="zh-CN" altLang="en-US" dirty="0">
                <a:sym typeface="Wingdings" panose="05000000000000000000" pitchFamily="2" charset="2"/>
              </a:rPr>
              <a:t>主要技术：</a:t>
            </a:r>
            <a:r>
              <a:rPr lang="en-US" altLang="zh-CN" dirty="0">
                <a:sym typeface="Wingdings" panose="05000000000000000000" pitchFamily="2" charset="2"/>
              </a:rPr>
              <a:t>Django</a:t>
            </a:r>
            <a:r>
              <a:rPr lang="zh-CN" altLang="en-US" dirty="0">
                <a:sym typeface="Wingdings" panose="05000000000000000000" pitchFamily="2" charset="2"/>
              </a:rPr>
              <a:t>、</a:t>
            </a:r>
            <a:r>
              <a:rPr lang="en-US" altLang="zh-CN" dirty="0">
                <a:sym typeface="Wingdings" panose="05000000000000000000" pitchFamily="2" charset="2"/>
              </a:rPr>
              <a:t>Bootstrap</a:t>
            </a:r>
            <a:r>
              <a:rPr lang="zh-CN" altLang="en-US" dirty="0">
                <a:sym typeface="Wingdings" panose="05000000000000000000" pitchFamily="2" charset="2"/>
              </a:rPr>
              <a:t>、</a:t>
            </a:r>
            <a:r>
              <a:rPr lang="en-US" altLang="zh-CN" dirty="0" err="1">
                <a:sym typeface="Wingdings" panose="05000000000000000000" pitchFamily="2" charset="2"/>
              </a:rPr>
              <a:t>Jquery</a:t>
            </a:r>
            <a:r>
              <a:rPr lang="zh-CN" altLang="en-US">
                <a:sym typeface="Wingdings" panose="05000000000000000000" pitchFamily="2" charset="2"/>
              </a:rPr>
              <a:t>、</a:t>
            </a:r>
            <a:r>
              <a:rPr lang="en-US" altLang="zh-CN">
                <a:sym typeface="Wingdings" panose="05000000000000000000" pitchFamily="2" charset="2"/>
              </a:rPr>
              <a:t>Angularjs</a:t>
            </a:r>
            <a:r>
              <a:rPr lang="zh-CN" altLang="en-US">
                <a:sym typeface="Wingdings" panose="05000000000000000000" pitchFamily="2" charset="2"/>
              </a:rPr>
              <a:t>、</a:t>
            </a:r>
            <a:r>
              <a:rPr lang="en-US" altLang="zh-CN">
                <a:sym typeface="Wingdings" panose="05000000000000000000" pitchFamily="2" charset="2"/>
              </a:rPr>
              <a:t>Amcharts</a:t>
            </a:r>
            <a:endParaRPr lang="zh-CN" altLang="en-US" dirty="0"/>
          </a:p>
        </p:txBody>
      </p:sp>
    </p:spTree>
    <p:extLst>
      <p:ext uri="{BB962C8B-B14F-4D97-AF65-F5344CB8AC3E}">
        <p14:creationId xmlns:p14="http://schemas.microsoft.com/office/powerpoint/2010/main" val="686229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7824" y="868680"/>
            <a:ext cx="295465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遇到的问题：</a:t>
            </a:r>
          </a:p>
        </p:txBody>
      </p:sp>
      <p:sp>
        <p:nvSpPr>
          <p:cNvPr id="5" name="文本框 4"/>
          <p:cNvSpPr txBox="1"/>
          <p:nvPr/>
        </p:nvSpPr>
        <p:spPr>
          <a:xfrm>
            <a:off x="3370814" y="1576126"/>
            <a:ext cx="844323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服务器启动一次之后只能预测第一次，再预测的时候就得重新启动服务器</a:t>
            </a:r>
          </a:p>
        </p:txBody>
      </p:sp>
      <p:sp>
        <p:nvSpPr>
          <p:cNvPr id="6" name="文本框 5"/>
          <p:cNvSpPr txBox="1"/>
          <p:nvPr/>
        </p:nvSpPr>
        <p:spPr>
          <a:xfrm>
            <a:off x="877824" y="3352800"/>
            <a:ext cx="249299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解决办法：</a:t>
            </a:r>
          </a:p>
        </p:txBody>
      </p:sp>
      <p:sp>
        <p:nvSpPr>
          <p:cNvPr id="7" name="文本框 6"/>
          <p:cNvSpPr txBox="1"/>
          <p:nvPr/>
        </p:nvSpPr>
        <p:spPr>
          <a:xfrm>
            <a:off x="3163825" y="3869549"/>
            <a:ext cx="8650222"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Tensorflow</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是基于图（</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Graph</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）的计算系统。而图的节点则是由操作（</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Operation</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）来构成的，而图的各个节点之间则是由张量（</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Tensor</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）作为边来连接在一起的。所以</a:t>
            </a:r>
            <a:r>
              <a:rPr kumimoji="0" lang="en-US" altLang="zh-CN" sz="2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Tensorflow</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的计算过程就是一个</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Tensor</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流图。</a:t>
            </a:r>
            <a:r>
              <a:rPr kumimoji="0" lang="en-US" altLang="zh-CN" sz="2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Tensorflow</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的图则是必须在一个</a:t>
            </a:r>
            <a: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Session</a:t>
            </a:r>
            <a:r>
              <a:rPr kumimoji="0" lang="zh-CN" altLang="en-US"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中来计算。</a:t>
            </a:r>
          </a:p>
        </p:txBody>
      </p:sp>
      <p:pic>
        <p:nvPicPr>
          <p:cNvPr id="8" name="图片 7"/>
          <p:cNvPicPr>
            <a:picLocks noChangeAspect="1"/>
          </p:cNvPicPr>
          <p:nvPr/>
        </p:nvPicPr>
        <p:blipFill>
          <a:blip r:embed="rId2"/>
          <a:stretch>
            <a:fillRect/>
          </a:stretch>
        </p:blipFill>
        <p:spPr>
          <a:xfrm>
            <a:off x="3289270" y="3822499"/>
            <a:ext cx="8360186" cy="2293819"/>
          </a:xfrm>
          <a:prstGeom prst="rect">
            <a:avLst/>
          </a:prstGeom>
        </p:spPr>
      </p:pic>
    </p:spTree>
    <p:extLst>
      <p:ext uri="{BB962C8B-B14F-4D97-AF65-F5344CB8AC3E}">
        <p14:creationId xmlns:p14="http://schemas.microsoft.com/office/powerpoint/2010/main" val="272525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0835" y="2561844"/>
            <a:ext cx="6413935"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rPr>
              <a:t>Web show time!</a:t>
            </a:r>
            <a:endParaRPr kumimoji="0" lang="zh-CN" altLang="en-US" sz="6600" b="1" i="0" u="none" strike="noStrike" kern="1200" cap="none" spc="0" normalizeH="0" baseline="0" noProof="0" dirty="0">
              <a:ln>
                <a:noFill/>
              </a:ln>
              <a:solidFill>
                <a:srgbClr val="00B0F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02057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a:spLocks noChangeArrowheads="1"/>
          </p:cNvSpPr>
          <p:nvPr/>
        </p:nvSpPr>
        <p:spPr bwMode="auto">
          <a:xfrm>
            <a:off x="4017739" y="2524482"/>
            <a:ext cx="19383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3600" b="1" dirty="0">
                <a:solidFill>
                  <a:srgbClr val="00B0F0"/>
                </a:solidFill>
                <a:latin typeface="+mj-ea"/>
                <a:ea typeface="+mj-ea"/>
                <a:cs typeface="Arial" pitchFamily="34" charset="0"/>
              </a:rPr>
              <a:t>PART SIX</a:t>
            </a:r>
            <a:endParaRPr lang="zh-CN" altLang="en-US" sz="3600" b="1" dirty="0">
              <a:solidFill>
                <a:srgbClr val="00B0F0"/>
              </a:solidFill>
              <a:latin typeface="+mj-ea"/>
              <a:ea typeface="+mj-ea"/>
              <a:cs typeface="Arial" pitchFamily="34" charset="0"/>
            </a:endParaRPr>
          </a:p>
        </p:txBody>
      </p:sp>
      <p:sp>
        <p:nvSpPr>
          <p:cNvPr id="5" name="文本框 25"/>
          <p:cNvSpPr txBox="1">
            <a:spLocks noChangeArrowheads="1"/>
          </p:cNvSpPr>
          <p:nvPr/>
        </p:nvSpPr>
        <p:spPr bwMode="auto">
          <a:xfrm>
            <a:off x="4017739" y="3170813"/>
            <a:ext cx="53383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000" b="1" spc="600" dirty="0">
                <a:latin typeface="+mj-ea"/>
                <a:ea typeface="+mj-ea"/>
                <a:cs typeface="Arial" pitchFamily="34" charset="0"/>
              </a:rPr>
              <a:t>聊以新颜待明朝</a:t>
            </a:r>
            <a:r>
              <a:rPr lang="en-US" altLang="zh-CN" sz="2000" b="1" spc="600" dirty="0">
                <a:latin typeface="+mj-ea"/>
                <a:ea typeface="+mj-ea"/>
                <a:cs typeface="Arial" pitchFamily="34" charset="0"/>
              </a:rPr>
              <a:t>——</a:t>
            </a:r>
            <a:endParaRPr lang="zh-CN" altLang="en-US" sz="2000" b="1" spc="600" dirty="0">
              <a:latin typeface="+mj-ea"/>
              <a:ea typeface="+mj-ea"/>
              <a:cs typeface="Arial" pitchFamily="34" charset="0"/>
            </a:endParaRPr>
          </a:p>
          <a:p>
            <a:r>
              <a:rPr lang="zh-CN" altLang="en-US" sz="4000" b="1" spc="600" dirty="0">
                <a:latin typeface="+mj-ea"/>
                <a:ea typeface="+mj-ea"/>
                <a:cs typeface="Arial" pitchFamily="34" charset="0"/>
              </a:rPr>
              <a:t>图像识别总结</a:t>
            </a:r>
            <a:r>
              <a:rPr lang="en-US" altLang="zh-CN" sz="4000" b="1" spc="600" dirty="0">
                <a:latin typeface="+mj-ea"/>
                <a:ea typeface="+mj-ea"/>
                <a:cs typeface="Arial" pitchFamily="34" charset="0"/>
              </a:rPr>
              <a:t>&amp;</a:t>
            </a:r>
            <a:r>
              <a:rPr lang="zh-CN" altLang="en-US" sz="4000" b="1" spc="600" dirty="0">
                <a:latin typeface="+mj-ea"/>
                <a:ea typeface="+mj-ea"/>
                <a:cs typeface="Arial" pitchFamily="34" charset="0"/>
              </a:rPr>
              <a:t>展望</a:t>
            </a:r>
          </a:p>
        </p:txBody>
      </p:sp>
      <p:sp>
        <p:nvSpPr>
          <p:cNvPr id="7" name="文本框 21"/>
          <p:cNvSpPr txBox="1">
            <a:spLocks noChangeArrowheads="1"/>
          </p:cNvSpPr>
          <p:nvPr/>
        </p:nvSpPr>
        <p:spPr bwMode="auto">
          <a:xfrm>
            <a:off x="2115144" y="1968264"/>
            <a:ext cx="1500732"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19900" b="1" dirty="0">
                <a:solidFill>
                  <a:srgbClr val="00B0F0"/>
                </a:solidFill>
                <a:latin typeface="+mj-ea"/>
                <a:ea typeface="+mj-ea"/>
                <a:cs typeface="Arial" pitchFamily="34" charset="0"/>
              </a:rPr>
              <a:t>6</a:t>
            </a:r>
            <a:endParaRPr lang="zh-CN" altLang="en-US" sz="19900" b="1" dirty="0">
              <a:solidFill>
                <a:srgbClr val="00B0F0"/>
              </a:solidFill>
              <a:latin typeface="+mj-ea"/>
              <a:ea typeface="+mj-ea"/>
              <a:cs typeface="Arial" pitchFamily="34" charset="0"/>
            </a:endParaRPr>
          </a:p>
        </p:txBody>
      </p:sp>
    </p:spTree>
    <p:extLst>
      <p:ext uri="{BB962C8B-B14F-4D97-AF65-F5344CB8AC3E}">
        <p14:creationId xmlns:p14="http://schemas.microsoft.com/office/powerpoint/2010/main" val="415073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 calcmode="lin" valueType="num">
                                      <p:cBhvr>
                                        <p:cTn id="9" dur="750" fill="hold"/>
                                        <p:tgtEl>
                                          <p:spTgt spid="7"/>
                                        </p:tgtEl>
                                        <p:attrNameLst>
                                          <p:attrName>style.rotation</p:attrName>
                                        </p:attrNameLst>
                                      </p:cBhvr>
                                      <p:tavLst>
                                        <p:tav tm="0">
                                          <p:val>
                                            <p:fltVal val="360"/>
                                          </p:val>
                                        </p:tav>
                                        <p:tav tm="100000">
                                          <p:val>
                                            <p:fltVal val="0"/>
                                          </p:val>
                                        </p:tav>
                                      </p:tavLst>
                                    </p:anim>
                                    <p:animEffect transition="in" filter="fade">
                                      <p:cBhvr>
                                        <p:cTn id="10" dur="750"/>
                                        <p:tgtEl>
                                          <p:spTgt spid="7"/>
                                        </p:tgtEl>
                                      </p:cBhvr>
                                    </p:animEffect>
                                  </p:childTnLst>
                                </p:cTn>
                              </p:par>
                            </p:childTnLst>
                          </p:cTn>
                        </p:par>
                        <p:par>
                          <p:cTn id="11" fill="hold">
                            <p:stCondLst>
                              <p:cond delay="750"/>
                            </p:stCondLst>
                            <p:childTnLst>
                              <p:par>
                                <p:cTn id="12" presetID="1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p:tgtEl>
                                          <p:spTgt spid="4"/>
                                        </p:tgtEl>
                                        <p:attrNameLst>
                                          <p:attrName>ppt_x</p:attrName>
                                        </p:attrNameLst>
                                      </p:cBhvr>
                                      <p:tavLst>
                                        <p:tav tm="0">
                                          <p:val>
                                            <p:strVal val="#ppt_x-#ppt_w*1.125000"/>
                                          </p:val>
                                        </p:tav>
                                        <p:tav tm="100000">
                                          <p:val>
                                            <p:strVal val="#ppt_x"/>
                                          </p:val>
                                        </p:tav>
                                      </p:tavLst>
                                    </p:anim>
                                    <p:animEffect transition="in" filter="wipe(right)">
                                      <p:cBhvr>
                                        <p:cTn id="15" dur="500"/>
                                        <p:tgtEl>
                                          <p:spTgt spid="4"/>
                                        </p:tgtEl>
                                      </p:cBhvr>
                                    </p:animEffect>
                                  </p:childTnLst>
                                </p:cTn>
                              </p:par>
                              <p:par>
                                <p:cTn id="16" presetID="53" presetClass="entr" presetSubtype="16" fill="hold" grpId="0" nodeType="with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750" fill="hold"/>
                                        <p:tgtEl>
                                          <p:spTgt spid="5"/>
                                        </p:tgtEl>
                                        <p:attrNameLst>
                                          <p:attrName>ppt_w</p:attrName>
                                        </p:attrNameLst>
                                      </p:cBhvr>
                                      <p:tavLst>
                                        <p:tav tm="0">
                                          <p:val>
                                            <p:fltVal val="0"/>
                                          </p:val>
                                        </p:tav>
                                        <p:tav tm="100000">
                                          <p:val>
                                            <p:strVal val="#ppt_w"/>
                                          </p:val>
                                        </p:tav>
                                      </p:tavLst>
                                    </p:anim>
                                    <p:anim calcmode="lin" valueType="num">
                                      <p:cBhvr>
                                        <p:cTn id="19" dur="750" fill="hold"/>
                                        <p:tgtEl>
                                          <p:spTgt spid="5"/>
                                        </p:tgtEl>
                                        <p:attrNameLst>
                                          <p:attrName>ppt_h</p:attrName>
                                        </p:attrNameLst>
                                      </p:cBhvr>
                                      <p:tavLst>
                                        <p:tav tm="0">
                                          <p:val>
                                            <p:fltVal val="0"/>
                                          </p:val>
                                        </p:tav>
                                        <p:tav tm="100000">
                                          <p:val>
                                            <p:strVal val="#ppt_h"/>
                                          </p:val>
                                        </p:tav>
                                      </p:tavLst>
                                    </p:anim>
                                    <p:animEffect transition="in" filter="fade">
                                      <p:cBhvr>
                                        <p:cTn id="2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63791E0-6DBC-4366-8617-862412380C61}"/>
              </a:ext>
            </a:extLst>
          </p:cNvPr>
          <p:cNvSpPr>
            <a:spLocks noGrp="1"/>
          </p:cNvSpPr>
          <p:nvPr>
            <p:ph idx="1"/>
          </p:nvPr>
        </p:nvSpPr>
        <p:spPr>
          <a:xfrm>
            <a:off x="795337" y="1030758"/>
            <a:ext cx="10515600" cy="5031905"/>
          </a:xfrm>
        </p:spPr>
        <p:txBody>
          <a:bodyPr/>
          <a:lstStyle/>
          <a:p>
            <a:r>
              <a:rPr lang="zh-CN" altLang="en-US"/>
              <a:t>图像处理的一般步骤</a:t>
            </a:r>
            <a:endParaRPr lang="en-US" altLang="zh-CN"/>
          </a:p>
          <a:p>
            <a:endParaRPr lang="en-US" altLang="zh-CN"/>
          </a:p>
          <a:p>
            <a:endParaRPr lang="en-US"/>
          </a:p>
          <a:p>
            <a:r>
              <a:rPr lang="zh-CN" altLang="en-US"/>
              <a:t>关键点：目标检测、</a:t>
            </a:r>
            <a:r>
              <a:rPr lang="en-US" altLang="zh-CN"/>
              <a:t>CNN</a:t>
            </a:r>
            <a:r>
              <a:rPr lang="zh-CN" altLang="en-US"/>
              <a:t>模型以及调参</a:t>
            </a:r>
            <a:endParaRPr lang="en-US" altLang="zh-CN"/>
          </a:p>
          <a:p>
            <a:endParaRPr lang="en-US" altLang="zh-CN"/>
          </a:p>
          <a:p>
            <a:endParaRPr lang="en-US" altLang="zh-CN"/>
          </a:p>
          <a:p>
            <a:endParaRPr lang="en-US" altLang="zh-CN"/>
          </a:p>
          <a:p>
            <a:endParaRPr lang="en-US" altLang="zh-CN"/>
          </a:p>
          <a:p>
            <a:endParaRPr lang="en-US" altLang="zh-CN"/>
          </a:p>
          <a:p>
            <a:endParaRPr lang="en-US"/>
          </a:p>
        </p:txBody>
      </p:sp>
      <p:pic>
        <p:nvPicPr>
          <p:cNvPr id="4" name="图片 3">
            <a:extLst>
              <a:ext uri="{FF2B5EF4-FFF2-40B4-BE49-F238E27FC236}">
                <a16:creationId xmlns:a16="http://schemas.microsoft.com/office/drawing/2014/main" id="{8A932679-F4FE-4C86-981E-000B46E0DB50}"/>
              </a:ext>
            </a:extLst>
          </p:cNvPr>
          <p:cNvPicPr>
            <a:picLocks noChangeAspect="1"/>
          </p:cNvPicPr>
          <p:nvPr/>
        </p:nvPicPr>
        <p:blipFill>
          <a:blip r:embed="rId2"/>
          <a:stretch>
            <a:fillRect/>
          </a:stretch>
        </p:blipFill>
        <p:spPr>
          <a:xfrm>
            <a:off x="962025" y="1404938"/>
            <a:ext cx="6467475" cy="1104900"/>
          </a:xfrm>
          <a:prstGeom prst="rect">
            <a:avLst/>
          </a:prstGeom>
        </p:spPr>
      </p:pic>
      <p:pic>
        <p:nvPicPr>
          <p:cNvPr id="5" name="图片 4">
            <a:extLst>
              <a:ext uri="{FF2B5EF4-FFF2-40B4-BE49-F238E27FC236}">
                <a16:creationId xmlns:a16="http://schemas.microsoft.com/office/drawing/2014/main" id="{23523E55-B0AC-489D-8EEC-4831A6E8FEA7}"/>
              </a:ext>
            </a:extLst>
          </p:cNvPr>
          <p:cNvPicPr>
            <a:picLocks noChangeAspect="1"/>
          </p:cNvPicPr>
          <p:nvPr/>
        </p:nvPicPr>
        <p:blipFill>
          <a:blip r:embed="rId3"/>
          <a:stretch>
            <a:fillRect/>
          </a:stretch>
        </p:blipFill>
        <p:spPr>
          <a:xfrm>
            <a:off x="962025" y="3114675"/>
            <a:ext cx="8610600" cy="2600325"/>
          </a:xfrm>
          <a:prstGeom prst="rect">
            <a:avLst/>
          </a:prstGeom>
        </p:spPr>
      </p:pic>
    </p:spTree>
    <p:extLst>
      <p:ext uri="{BB962C8B-B14F-4D97-AF65-F5344CB8AC3E}">
        <p14:creationId xmlns:p14="http://schemas.microsoft.com/office/powerpoint/2010/main" val="1498140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249543D-42C8-4F6C-80A5-65D528180BD8}"/>
              </a:ext>
            </a:extLst>
          </p:cNvPr>
          <p:cNvSpPr>
            <a:spLocks noGrp="1"/>
          </p:cNvSpPr>
          <p:nvPr>
            <p:ph idx="1"/>
          </p:nvPr>
        </p:nvSpPr>
        <p:spPr/>
        <p:txBody>
          <a:bodyPr>
            <a:normAutofit/>
          </a:bodyPr>
          <a:lstStyle/>
          <a:p>
            <a:r>
              <a:rPr lang="zh-CN" altLang="en-US" dirty="0"/>
              <a:t>遇到的瓶颈：机器的性能、训练和预测的</a:t>
            </a:r>
            <a:r>
              <a:rPr lang="zh-CN" altLang="en-US" dirty="0" smtClean="0"/>
              <a:t>时间</a:t>
            </a:r>
            <a:endParaRPr lang="en-US" altLang="zh-CN" dirty="0" smtClean="0"/>
          </a:p>
          <a:p>
            <a:endParaRPr lang="en-US" altLang="zh-CN" dirty="0"/>
          </a:p>
          <a:p>
            <a:pPr marL="0" indent="0">
              <a:buNone/>
            </a:pPr>
            <a:endParaRPr lang="en-US" altLang="zh-CN" dirty="0"/>
          </a:p>
          <a:p>
            <a:pPr marL="0" indent="0">
              <a:buNone/>
            </a:pPr>
            <a:r>
              <a:rPr lang="en-US" altLang="zh-CN" sz="2000" dirty="0"/>
              <a:t> </a:t>
            </a:r>
            <a:r>
              <a:rPr lang="en-US" altLang="zh-CN" sz="2000" dirty="0" smtClean="0"/>
              <a:t>  </a:t>
            </a:r>
            <a:r>
              <a:rPr lang="en-US" altLang="zh-CN" sz="1800" dirty="0" err="1" smtClean="0"/>
              <a:t>elephas</a:t>
            </a:r>
            <a:r>
              <a:rPr lang="zh-CN" altLang="en-US" sz="1800" dirty="0"/>
              <a:t>说明性的论文</a:t>
            </a:r>
            <a:r>
              <a:rPr lang="en-US" altLang="zh-CN" sz="1800" dirty="0"/>
              <a:t>2016</a:t>
            </a:r>
            <a:r>
              <a:rPr lang="zh-CN" altLang="en-US" sz="1800" dirty="0"/>
              <a:t>年五月才发布，其可用的版本只有</a:t>
            </a:r>
            <a:endParaRPr lang="en-US" altLang="zh-CN" sz="1800" dirty="0"/>
          </a:p>
          <a:p>
            <a:pPr marL="0" indent="0">
              <a:buNone/>
            </a:pPr>
            <a:r>
              <a:rPr lang="en-US" altLang="zh-CN" sz="1800" dirty="0"/>
              <a:t> </a:t>
            </a:r>
            <a:r>
              <a:rPr lang="en-US" altLang="zh-CN" sz="1800" dirty="0" smtClean="0"/>
              <a:t>   verison0.3</a:t>
            </a:r>
            <a:r>
              <a:rPr lang="en-US" altLang="zh-CN" sz="1800" dirty="0"/>
              <a:t>.</a:t>
            </a:r>
            <a:r>
              <a:rPr lang="zh-CN" altLang="en-US" sz="1800" dirty="0"/>
              <a:t>并且其依赖于</a:t>
            </a:r>
            <a:r>
              <a:rPr lang="en-US" altLang="zh-CN" sz="1800" dirty="0"/>
              <a:t>keras0.3.</a:t>
            </a:r>
            <a:r>
              <a:rPr lang="zh-CN" altLang="en-US" sz="1800" dirty="0"/>
              <a:t>对于最新的</a:t>
            </a:r>
            <a:r>
              <a:rPr lang="en-US" altLang="zh-CN" sz="1800" dirty="0"/>
              <a:t>1.1.1</a:t>
            </a:r>
            <a:r>
              <a:rPr lang="zh-CN" altLang="en-US" sz="1800" dirty="0"/>
              <a:t>，是不支持</a:t>
            </a:r>
            <a:r>
              <a:rPr lang="zh-CN" altLang="en-US" sz="1800" dirty="0" smtClean="0"/>
              <a:t>的</a:t>
            </a:r>
            <a:endParaRPr lang="en-US" altLang="zh-CN" sz="2000" dirty="0"/>
          </a:p>
          <a:p>
            <a:r>
              <a:rPr lang="zh-CN" altLang="en-US" dirty="0"/>
              <a:t>视频流</a:t>
            </a:r>
            <a:r>
              <a:rPr lang="zh-CN" altLang="en-US" dirty="0" smtClean="0"/>
              <a:t>处理</a:t>
            </a:r>
            <a:endParaRPr lang="en-US" altLang="zh-CN" dirty="0" smtClean="0"/>
          </a:p>
          <a:p>
            <a:r>
              <a:rPr lang="zh-CN" altLang="en-US" dirty="0"/>
              <a:t>长时间跑代码的调试</a:t>
            </a:r>
            <a:endParaRPr lang="en-US" altLang="zh-CN" dirty="0"/>
          </a:p>
          <a:p>
            <a:endParaRPr lang="en-US" altLang="zh-CN" dirty="0"/>
          </a:p>
          <a:p>
            <a:endParaRPr lang="zh-CN" altLang="en-US" dirty="0"/>
          </a:p>
          <a:p>
            <a:endParaRPr lang="en-US" dirty="0"/>
          </a:p>
        </p:txBody>
      </p:sp>
      <p:pic>
        <p:nvPicPr>
          <p:cNvPr id="4" name="图片 3">
            <a:extLst>
              <a:ext uri="{FF2B5EF4-FFF2-40B4-BE49-F238E27FC236}">
                <a16:creationId xmlns:a16="http://schemas.microsoft.com/office/drawing/2014/main" id="{F70C7775-DB56-4588-9307-8CC8020CC195}"/>
              </a:ext>
            </a:extLst>
          </p:cNvPr>
          <p:cNvPicPr>
            <a:picLocks noChangeAspect="1"/>
          </p:cNvPicPr>
          <p:nvPr/>
        </p:nvPicPr>
        <p:blipFill>
          <a:blip r:embed="rId2"/>
          <a:stretch>
            <a:fillRect/>
          </a:stretch>
        </p:blipFill>
        <p:spPr>
          <a:xfrm>
            <a:off x="1051392" y="1655108"/>
            <a:ext cx="9042867" cy="1085144"/>
          </a:xfrm>
          <a:prstGeom prst="rect">
            <a:avLst/>
          </a:prstGeom>
        </p:spPr>
      </p:pic>
    </p:spTree>
    <p:extLst>
      <p:ext uri="{BB962C8B-B14F-4D97-AF65-F5344CB8AC3E}">
        <p14:creationId xmlns:p14="http://schemas.microsoft.com/office/powerpoint/2010/main" val="29721443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0F959-CAE2-4533-8AED-E409F638FD2A}"/>
              </a:ext>
            </a:extLst>
          </p:cNvPr>
          <p:cNvSpPr>
            <a:spLocks noGrp="1"/>
          </p:cNvSpPr>
          <p:nvPr>
            <p:ph type="title"/>
          </p:nvPr>
        </p:nvSpPr>
        <p:spPr>
          <a:xfrm>
            <a:off x="5835761" y="1568637"/>
            <a:ext cx="4711215" cy="2449513"/>
          </a:xfrm>
        </p:spPr>
        <p:txBody>
          <a:bodyPr/>
          <a:lstStyle/>
          <a:p>
            <a:r>
              <a:rPr lang="zh-CN" altLang="en-US" dirty="0">
                <a:latin typeface="微软雅黑" panose="020B0503020204020204" pitchFamily="34" charset="-122"/>
                <a:ea typeface="微软雅黑" panose="020B0503020204020204" pitchFamily="34" charset="-122"/>
              </a:rPr>
              <a:t>感谢聆听！</a:t>
            </a:r>
            <a:endParaRPr lang="en-US" dirty="0">
              <a:latin typeface="微软雅黑" panose="020B0503020204020204" pitchFamily="34" charset="-122"/>
              <a:ea typeface="微软雅黑" panose="020B0503020204020204" pitchFamily="34" charset="-122"/>
            </a:endParaRPr>
          </a:p>
        </p:txBody>
      </p:sp>
      <p:pic>
        <p:nvPicPr>
          <p:cNvPr id="4" name="内容占位符 3">
            <a:extLst>
              <a:ext uri="{FF2B5EF4-FFF2-40B4-BE49-F238E27FC236}">
                <a16:creationId xmlns:a16="http://schemas.microsoft.com/office/drawing/2014/main" id="{FE18EACF-C123-4FCC-8E67-C2D3C8D92A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90688"/>
            <a:ext cx="4680436" cy="3510327"/>
          </a:xfrm>
          <a:prstGeom prst="rect">
            <a:avLst/>
          </a:prstGeom>
        </p:spPr>
      </p:pic>
      <p:sp>
        <p:nvSpPr>
          <p:cNvPr id="5" name="文本框 2"/>
          <p:cNvSpPr txBox="1"/>
          <p:nvPr/>
        </p:nvSpPr>
        <p:spPr>
          <a:xfrm>
            <a:off x="465902" y="312647"/>
            <a:ext cx="5630097"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t>https://github.com/Gpwner/NFCM</a:t>
            </a:r>
            <a:endParaRPr lang="zh-CN" altLang="en-US" sz="2800" b="1" dirty="0"/>
          </a:p>
        </p:txBody>
      </p:sp>
      <p:pic>
        <p:nvPicPr>
          <p:cNvPr id="6" name="图片 5"/>
          <p:cNvPicPr>
            <a:picLocks noChangeAspect="1"/>
          </p:cNvPicPr>
          <p:nvPr/>
        </p:nvPicPr>
        <p:blipFill>
          <a:blip r:embed="rId3"/>
          <a:stretch>
            <a:fillRect/>
          </a:stretch>
        </p:blipFill>
        <p:spPr>
          <a:xfrm>
            <a:off x="465902" y="835867"/>
            <a:ext cx="10324521" cy="5433958"/>
          </a:xfrm>
          <a:prstGeom prst="rect">
            <a:avLst/>
          </a:prstGeom>
        </p:spPr>
      </p:pic>
    </p:spTree>
    <p:extLst>
      <p:ext uri="{BB962C8B-B14F-4D97-AF65-F5344CB8AC3E}">
        <p14:creationId xmlns:p14="http://schemas.microsoft.com/office/powerpoint/2010/main" val="9458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对数损失函数</a:t>
            </a:r>
          </a:p>
        </p:txBody>
      </p:sp>
      <p:sp>
        <p:nvSpPr>
          <p:cNvPr id="3" name="内容占位符 2"/>
          <p:cNvSpPr>
            <a:spLocks noGrp="1"/>
          </p:cNvSpPr>
          <p:nvPr>
            <p:ph idx="1"/>
          </p:nvPr>
        </p:nvSpPr>
        <p:spPr/>
        <p:txBody>
          <a:bodyPr/>
          <a:lstStyle/>
          <a:p>
            <a:pPr marL="0" indent="0">
              <a:buNone/>
            </a:pPr>
            <a:r>
              <a:rPr lang="zh-CN" altLang="en-US" dirty="0"/>
              <a:t>对数损失函数的标准形式：</a:t>
            </a:r>
          </a:p>
          <a:p>
            <a:pPr marL="0" indent="0">
              <a:buNone/>
            </a:pPr>
            <a:r>
              <a:rPr lang="en-US" altLang="zh-CN" dirty="0"/>
              <a:t>L(Y, P(Y|X))</a:t>
            </a:r>
            <a:r>
              <a:rPr lang="zh-CN" altLang="en-US" dirty="0"/>
              <a:t>这个对数损失函数的意思是指分类为</a:t>
            </a:r>
            <a:r>
              <a:rPr lang="en-US" altLang="zh-CN" dirty="0"/>
              <a:t>Y</a:t>
            </a:r>
            <a:r>
              <a:rPr lang="zh-CN" altLang="en-US" dirty="0"/>
              <a:t>的情况下，使</a:t>
            </a:r>
            <a:r>
              <a:rPr lang="en-US" altLang="zh-CN" dirty="0"/>
              <a:t>P(Y|X)</a:t>
            </a:r>
            <a:r>
              <a:rPr lang="zh-CN" altLang="en-US" dirty="0"/>
              <a:t>达到最大。有一些模型是用最大概率的分类来做预测的，而</a:t>
            </a:r>
            <a:r>
              <a:rPr lang="en-US" altLang="zh-CN" dirty="0"/>
              <a:t>Y</a:t>
            </a:r>
            <a:r>
              <a:rPr lang="zh-CN" altLang="en-US" dirty="0"/>
              <a:t>是代表分类为正确的分类，而</a:t>
            </a:r>
            <a:r>
              <a:rPr lang="en-US" altLang="zh-CN" dirty="0"/>
              <a:t>P(Y|X)</a:t>
            </a:r>
            <a:r>
              <a:rPr lang="zh-CN" altLang="en-US" dirty="0"/>
              <a:t>则是代表正确分类的概率，那对数取反就意味着</a:t>
            </a:r>
            <a:r>
              <a:rPr lang="en-US" altLang="zh-CN" dirty="0"/>
              <a:t>P(Y|X)</a:t>
            </a:r>
            <a:r>
              <a:rPr lang="zh-CN" altLang="en-US" dirty="0"/>
              <a:t>越大，损失函数就越小。</a:t>
            </a:r>
            <a:endParaRPr lang="en-US" altLang="zh-CN" dirty="0"/>
          </a:p>
          <a:p>
            <a:pPr marL="0" indent="0">
              <a:buNone/>
            </a:pPr>
            <a:endParaRPr lang="en-US" altLang="zh-CN" dirty="0"/>
          </a:p>
          <a:p>
            <a:pPr marL="0" indent="0">
              <a:buNone/>
            </a:pPr>
            <a:r>
              <a:rPr lang="en-US" altLang="zh-CN" dirty="0"/>
              <a:t>Multi Class Log Loss</a:t>
            </a:r>
            <a:r>
              <a:rPr lang="zh-CN" altLang="en-US" dirty="0"/>
              <a:t>是对数损失函数在多分类下的版本。</a:t>
            </a:r>
            <a:endParaRPr lang="en-US" altLang="zh-CN" dirty="0"/>
          </a:p>
          <a:p>
            <a:pPr marL="0" indent="0">
              <a:buNone/>
            </a:pPr>
            <a:endParaRPr lang="en-US" altLang="zh-CN" dirty="0"/>
          </a:p>
          <a:p>
            <a:pPr marL="0" indent="0">
              <a:buNone/>
            </a:pPr>
            <a:endParaRPr lang="zh-CN" altLang="en-US" dirty="0"/>
          </a:p>
          <a:p>
            <a:endParaRPr lang="zh-CN" altLang="en-US" dirty="0"/>
          </a:p>
        </p:txBody>
      </p:sp>
      <p:pic>
        <p:nvPicPr>
          <p:cNvPr id="7" name="图片 6" descr="L(Y,P(Y|X)) = -\log P(Y|X)"/>
          <p:cNvPicPr/>
          <p:nvPr/>
        </p:nvPicPr>
        <p:blipFill>
          <a:blip r:embed="rId2">
            <a:extLst>
              <a:ext uri="{28A0092B-C50C-407E-A947-70E740481C1C}">
                <a14:useLocalDpi xmlns:a14="http://schemas.microsoft.com/office/drawing/2010/main" val="0"/>
              </a:ext>
            </a:extLst>
          </a:blip>
          <a:srcRect/>
          <a:stretch>
            <a:fillRect/>
          </a:stretch>
        </p:blipFill>
        <p:spPr bwMode="auto">
          <a:xfrm>
            <a:off x="5231618" y="1206604"/>
            <a:ext cx="2778173" cy="359362"/>
          </a:xfrm>
          <a:prstGeom prst="rect">
            <a:avLst/>
          </a:prstGeom>
          <a:noFill/>
          <a:ln>
            <a:noFill/>
          </a:ln>
        </p:spPr>
      </p:pic>
      <p:pic>
        <p:nvPicPr>
          <p:cNvPr id="8" name="图片 7"/>
          <p:cNvPicPr/>
          <p:nvPr/>
        </p:nvPicPr>
        <p:blipFill rotWithShape="1">
          <a:blip r:embed="rId3"/>
          <a:srcRect l="31913" t="13563" r="31200" b="79289"/>
          <a:stretch/>
        </p:blipFill>
        <p:spPr bwMode="auto">
          <a:xfrm>
            <a:off x="3842237" y="4519245"/>
            <a:ext cx="4369777" cy="1037493"/>
          </a:xfrm>
          <a:prstGeom prst="rect">
            <a:avLst/>
          </a:prstGeom>
          <a:ln>
            <a:noFill/>
          </a:ln>
          <a:extLst>
            <a:ext uri="{53640926-AAD7-44D8-BBD7-CCE9431645EC}">
              <a14:shadowObscured xmlns:a14="http://schemas.microsoft.com/office/drawing/2010/main"/>
            </a:ext>
          </a:extLst>
        </p:spPr>
      </p:pic>
      <p:pic>
        <p:nvPicPr>
          <p:cNvPr id="4" name="图片 3">
            <a:extLst>
              <a:ext uri="{FF2B5EF4-FFF2-40B4-BE49-F238E27FC236}">
                <a16:creationId xmlns:a16="http://schemas.microsoft.com/office/drawing/2014/main" id="{A4171332-2D72-4439-963E-72650AB0215A}"/>
              </a:ext>
            </a:extLst>
          </p:cNvPr>
          <p:cNvPicPr>
            <a:picLocks noChangeAspect="1"/>
          </p:cNvPicPr>
          <p:nvPr/>
        </p:nvPicPr>
        <p:blipFill>
          <a:blip r:embed="rId4"/>
          <a:stretch>
            <a:fillRect/>
          </a:stretch>
        </p:blipFill>
        <p:spPr>
          <a:xfrm>
            <a:off x="1343559" y="2692400"/>
            <a:ext cx="4505325" cy="3353803"/>
          </a:xfrm>
          <a:prstGeom prst="rect">
            <a:avLst/>
          </a:prstGeom>
        </p:spPr>
      </p:pic>
      <p:pic>
        <p:nvPicPr>
          <p:cNvPr id="5" name="图片 4">
            <a:extLst>
              <a:ext uri="{FF2B5EF4-FFF2-40B4-BE49-F238E27FC236}">
                <a16:creationId xmlns:a16="http://schemas.microsoft.com/office/drawing/2014/main" id="{D5D5C3A2-8356-4696-A6C0-7F335B5112D6}"/>
              </a:ext>
            </a:extLst>
          </p:cNvPr>
          <p:cNvPicPr>
            <a:picLocks noChangeAspect="1"/>
          </p:cNvPicPr>
          <p:nvPr/>
        </p:nvPicPr>
        <p:blipFill>
          <a:blip r:embed="rId5"/>
          <a:stretch>
            <a:fillRect/>
          </a:stretch>
        </p:blipFill>
        <p:spPr>
          <a:xfrm>
            <a:off x="6354243" y="3329870"/>
            <a:ext cx="4486275" cy="2577082"/>
          </a:xfrm>
          <a:prstGeom prst="rect">
            <a:avLst/>
          </a:prstGeom>
        </p:spPr>
      </p:pic>
    </p:spTree>
    <p:extLst>
      <p:ext uri="{BB962C8B-B14F-4D97-AF65-F5344CB8AC3E}">
        <p14:creationId xmlns:p14="http://schemas.microsoft.com/office/powerpoint/2010/main" val="428542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最终的结果</a:t>
            </a:r>
          </a:p>
        </p:txBody>
      </p:sp>
      <p:pic>
        <p:nvPicPr>
          <p:cNvPr id="4" name="Picture 2" descr="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228" y="1857857"/>
            <a:ext cx="5058395" cy="340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987" y="1813957"/>
            <a:ext cx="5146452" cy="346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328201" y="5671011"/>
            <a:ext cx="5365571" cy="369332"/>
          </a:xfrm>
          <a:prstGeom prst="rect">
            <a:avLst/>
          </a:prstGeom>
        </p:spPr>
        <p:txBody>
          <a:bodyPr wrap="none">
            <a:spAutoFit/>
          </a:bodyPr>
          <a:lstStyle/>
          <a:p>
            <a:pPr algn="just">
              <a:spcAft>
                <a:spcPts val="0"/>
              </a:spcAft>
            </a:pPr>
            <a:r>
              <a:rPr lang="en-US" altLang="zh-CN" b="1" kern="100" dirty="0">
                <a:latin typeface="等线" panose="02010600030101010101" pitchFamily="2" charset="-122"/>
                <a:cs typeface="Times New Roman" panose="02020603050405020304" pitchFamily="18" charset="0"/>
              </a:rPr>
              <a:t>Log_loss train independent avg:  0.511056723889</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9089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97686" y="182000"/>
            <a:ext cx="10515600" cy="733913"/>
          </a:xfrm>
        </p:spPr>
        <p:txBody>
          <a:bodyPr>
            <a:normAutofit/>
          </a:bodyPr>
          <a:lstStyle/>
          <a:p>
            <a:r>
              <a:rPr lang="zh-CN" altLang="en-US" sz="4000" dirty="0">
                <a:latin typeface="微软雅黑" panose="020B0503020204020204" pitchFamily="34" charset="-122"/>
                <a:ea typeface="微软雅黑" panose="020B0503020204020204" pitchFamily="34" charset="-122"/>
              </a:rPr>
              <a:t>最终的结果</a:t>
            </a:r>
          </a:p>
        </p:txBody>
      </p:sp>
      <p:pic>
        <p:nvPicPr>
          <p:cNvPr id="6" name="图片 5"/>
          <p:cNvPicPr>
            <a:picLocks noChangeAspect="1"/>
          </p:cNvPicPr>
          <p:nvPr/>
        </p:nvPicPr>
        <p:blipFill rotWithShape="1">
          <a:blip r:embed="rId2"/>
          <a:srcRect r="8056"/>
          <a:stretch/>
        </p:blipFill>
        <p:spPr>
          <a:xfrm>
            <a:off x="497686" y="1354101"/>
            <a:ext cx="8801467" cy="3857625"/>
          </a:xfrm>
          <a:prstGeom prst="rect">
            <a:avLst/>
          </a:prstGeom>
          <a:ln>
            <a:solidFill>
              <a:schemeClr val="accent1"/>
            </a:solidFill>
          </a:ln>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093" y="265676"/>
            <a:ext cx="6490923" cy="5877929"/>
          </a:xfrm>
          <a:prstGeom prst="rect">
            <a:avLst/>
          </a:prstGeom>
          <a:ln>
            <a:solidFill>
              <a:schemeClr val="accent1"/>
            </a:solidFill>
          </a:ln>
        </p:spPr>
      </p:pic>
      <p:pic>
        <p:nvPicPr>
          <p:cNvPr id="8" name="图片 7"/>
          <p:cNvPicPr>
            <a:picLocks noChangeAspect="1"/>
          </p:cNvPicPr>
          <p:nvPr/>
        </p:nvPicPr>
        <p:blipFill>
          <a:blip r:embed="rId4"/>
          <a:stretch>
            <a:fillRect/>
          </a:stretch>
        </p:blipFill>
        <p:spPr>
          <a:xfrm>
            <a:off x="5387946" y="803660"/>
            <a:ext cx="6251330" cy="6004567"/>
          </a:xfrm>
          <a:prstGeom prst="rect">
            <a:avLst/>
          </a:prstGeom>
          <a:ln>
            <a:solidFill>
              <a:schemeClr val="accent1"/>
            </a:solidFill>
          </a:ln>
        </p:spPr>
      </p:pic>
    </p:spTree>
    <p:extLst>
      <p:ext uri="{BB962C8B-B14F-4D97-AF65-F5344CB8AC3E}">
        <p14:creationId xmlns:p14="http://schemas.microsoft.com/office/powerpoint/2010/main" val="209573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TotalTime>
  <Words>3402</Words>
  <Application>Microsoft Office PowerPoint</Application>
  <PresentationFormat>宽屏</PresentationFormat>
  <Paragraphs>460</Paragraphs>
  <Slides>67</Slides>
  <Notes>4</Notes>
  <HiddenSlides>0</HiddenSlides>
  <MMClips>1</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67</vt:i4>
      </vt:variant>
    </vt:vector>
  </HeadingPairs>
  <TitlesOfParts>
    <vt:vector size="83" baseType="lpstr">
      <vt:lpstr>Mangal</vt:lpstr>
      <vt:lpstr>等线</vt:lpstr>
      <vt:lpstr>等线 Light</vt:lpstr>
      <vt:lpstr>华文新魏</vt:lpstr>
      <vt:lpstr>Microsoft YaHei</vt:lpstr>
      <vt:lpstr>Microsoft YaHei</vt:lpstr>
      <vt:lpstr>Arial</vt:lpstr>
      <vt:lpstr>Bell MT</vt:lpstr>
      <vt:lpstr>Book Antiqua</vt:lpstr>
      <vt:lpstr>Calibri</vt:lpstr>
      <vt:lpstr>Calibri Light</vt:lpstr>
      <vt:lpstr>Times New Roman</vt:lpstr>
      <vt:lpstr>Wingdings</vt:lpstr>
      <vt:lpstr>Office 主题​​</vt:lpstr>
      <vt:lpstr>2_Office 主题​​</vt:lpstr>
      <vt:lpstr>1_Office 主题​​</vt:lpstr>
      <vt:lpstr>PowerPoint 演示文稿</vt:lpstr>
      <vt:lpstr>CONTENTS</vt:lpstr>
      <vt:lpstr>PowerPoint 演示文稿</vt:lpstr>
      <vt:lpstr>Background About Our Work </vt:lpstr>
      <vt:lpstr>PowerPoint 演示文稿</vt:lpstr>
      <vt:lpstr>我们的尝试</vt:lpstr>
      <vt:lpstr>对数损失函数</vt:lpstr>
      <vt:lpstr>最终的结果</vt:lpstr>
      <vt:lpstr>最终的结果</vt:lpstr>
      <vt:lpstr>PowerPoint 演示文稿</vt:lpstr>
      <vt:lpstr>图像预处理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YOLO</vt:lpstr>
      <vt:lpstr>YOLO实现方法</vt:lpstr>
      <vt:lpstr>YOLO实现方法</vt:lpstr>
      <vt:lpstr>YOLO实现方法</vt:lpstr>
      <vt:lpstr>效果图</vt:lpstr>
      <vt:lpstr>Yolo不足</vt:lpstr>
      <vt:lpstr>PowerPoint 演示文稿</vt:lpstr>
      <vt:lpstr>目标检测-opencv</vt:lpstr>
      <vt:lpstr>PowerPoint 演示文稿</vt:lpstr>
      <vt:lpstr>目标检测-PIL</vt:lpstr>
      <vt:lpstr>目标检测-PIL</vt:lpstr>
      <vt:lpstr>目标检测-PIL</vt:lpstr>
      <vt:lpstr>目标检测-腐蚀</vt:lpstr>
      <vt:lpstr>目标检测-腐蚀和膨胀</vt:lpstr>
      <vt:lpstr>目标检测-PIL</vt:lpstr>
      <vt:lpstr>目标检测-PIL</vt:lpstr>
      <vt:lpstr>目标检测-PIL</vt:lpstr>
      <vt:lpstr>目标检测-PIL</vt:lpstr>
      <vt:lpstr>PowerPoint 演示文稿</vt:lpstr>
      <vt:lpstr>PowerPoint 演示文稿</vt:lpstr>
      <vt:lpstr>卷积</vt:lpstr>
      <vt:lpstr>卷积</vt:lpstr>
      <vt:lpstr>卷积是如何进行的？</vt:lpstr>
      <vt:lpstr>Zero Padding</vt:lpstr>
      <vt:lpstr>池化(Pooling)</vt:lpstr>
      <vt:lpstr>PowerPoint 演示文稿</vt:lpstr>
      <vt:lpstr>进入卷积神经网络</vt:lpstr>
      <vt:lpstr>进入卷积神经网络</vt:lpstr>
      <vt:lpstr>From 1998, the Development of CNN</vt:lpstr>
      <vt:lpstr>LeNet5</vt:lpstr>
      <vt:lpstr>VGG16</vt:lpstr>
      <vt:lpstr>Theano &amp; TensorFlow</vt:lpstr>
      <vt:lpstr>深度学习的框架</vt:lpstr>
      <vt:lpstr>PowerPoint 演示文稿</vt:lpstr>
      <vt:lpstr>PowerPoint 演示文稿</vt:lpstr>
      <vt:lpstr>PowerPoint 演示文稿</vt:lpstr>
      <vt:lpstr>PowerPoint 演示文稿</vt:lpstr>
      <vt:lpstr>防止过拟合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Windows 用户</cp:lastModifiedBy>
  <cp:revision>193</cp:revision>
  <dcterms:created xsi:type="dcterms:W3CDTF">2017-08-01T07:22:17Z</dcterms:created>
  <dcterms:modified xsi:type="dcterms:W3CDTF">2017-08-02T05:37:39Z</dcterms:modified>
</cp:coreProperties>
</file>